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notesMasterIdLst>
    <p:notesMasterId r:id="rId45"/>
  </p:notesMasterIdLst>
  <p:sldIdLst>
    <p:sldId id="256" r:id="rId2"/>
    <p:sldId id="358" r:id="rId3"/>
    <p:sldId id="311" r:id="rId4"/>
    <p:sldId id="312" r:id="rId5"/>
    <p:sldId id="313" r:id="rId6"/>
    <p:sldId id="315" r:id="rId7"/>
    <p:sldId id="359" r:id="rId8"/>
    <p:sldId id="360" r:id="rId9"/>
    <p:sldId id="368" r:id="rId10"/>
    <p:sldId id="361" r:id="rId11"/>
    <p:sldId id="362" r:id="rId12"/>
    <p:sldId id="363" r:id="rId13"/>
    <p:sldId id="364" r:id="rId14"/>
    <p:sldId id="365" r:id="rId15"/>
    <p:sldId id="337" r:id="rId16"/>
    <p:sldId id="338" r:id="rId17"/>
    <p:sldId id="366" r:id="rId18"/>
    <p:sldId id="367" r:id="rId19"/>
    <p:sldId id="369" r:id="rId20"/>
    <p:sldId id="374" r:id="rId21"/>
    <p:sldId id="383" r:id="rId22"/>
    <p:sldId id="384" r:id="rId23"/>
    <p:sldId id="385" r:id="rId24"/>
    <p:sldId id="375" r:id="rId25"/>
    <p:sldId id="386" r:id="rId26"/>
    <p:sldId id="376" r:id="rId27"/>
    <p:sldId id="377" r:id="rId28"/>
    <p:sldId id="387" r:id="rId29"/>
    <p:sldId id="388" r:id="rId30"/>
    <p:sldId id="378" r:id="rId31"/>
    <p:sldId id="380" r:id="rId32"/>
    <p:sldId id="381" r:id="rId33"/>
    <p:sldId id="382" r:id="rId34"/>
    <p:sldId id="389" r:id="rId35"/>
    <p:sldId id="393" r:id="rId36"/>
    <p:sldId id="370" r:id="rId37"/>
    <p:sldId id="371" r:id="rId38"/>
    <p:sldId id="372" r:id="rId39"/>
    <p:sldId id="392" r:id="rId40"/>
    <p:sldId id="373" r:id="rId41"/>
    <p:sldId id="390" r:id="rId42"/>
    <p:sldId id="391" r:id="rId43"/>
    <p:sldId id="310" r:id="rId44"/>
  </p:sldIdLst>
  <p:sldSz cx="12192000" cy="6858000"/>
  <p:notesSz cx="6858000" cy="9144000"/>
  <p:defaultTextStyle>
    <a:defPPr>
      <a:defRPr lang="en-A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44"/>
    <p:restoredTop sz="94915"/>
  </p:normalViewPr>
  <p:slideViewPr>
    <p:cSldViewPr snapToGrid="0">
      <p:cViewPr varScale="1">
        <p:scale>
          <a:sx n="148" d="100"/>
          <a:sy n="148" d="100"/>
        </p:scale>
        <p:origin x="15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AD78D-EFA1-B345-9B1E-AD6C70E798F2}" type="datetimeFigureOut">
              <a:rPr lang="en-AT" smtClean="0"/>
              <a:t>13.04.26</a:t>
            </a:fld>
            <a:endParaRPr lang="en-A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6880C-588F-E44A-AF1D-4F3438004D2D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10679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7200" y="1096965"/>
            <a:ext cx="7977600" cy="2085696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6000" y="3945771"/>
            <a:ext cx="5760000" cy="183273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0CA85-BF38-4762-934C-D00F204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CA3C9-6579-49D9-A5FD-20231FB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94FE-6287-4D49-B0E5-FE9A9BA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0C0B2A-3FD1-4235-A16E-0ED1E028A93E}"/>
              </a:ext>
            </a:extLst>
          </p:cNvPr>
          <p:cNvCxnSpPr>
            <a:cxnSpLocks/>
          </p:cNvCxnSpPr>
          <p:nvPr/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E066-0146-46E9-BAF1-C33240ABA294}"/>
              </a:ext>
            </a:extLst>
          </p:cNvPr>
          <p:cNvGrpSpPr/>
          <p:nvPr/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908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93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5267-19A7-4A3D-9658-AD3F78DD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2305800"/>
            <a:ext cx="4636800" cy="22464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7554-5672-499F-BEB9-AB069E6D1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5250" y="2305800"/>
            <a:ext cx="4636800" cy="2246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1">
                <a:solidFill>
                  <a:schemeClr val="tx1"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3C6-C279-46AA-B4EE-5F861D83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4/13/26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125B-DDB9-4F4E-B9E9-A747E648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465E-E86B-42A8-B18A-9046E40D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81007E-0E57-40DB-9A98-D04E0A05937B}"/>
              </a:ext>
            </a:extLst>
          </p:cNvPr>
          <p:cNvSpPr/>
          <p:nvPr/>
        </p:nvSpPr>
        <p:spPr>
          <a:xfrm>
            <a:off x="1437136" y="649304"/>
            <a:ext cx="340415" cy="340415"/>
          </a:xfrm>
          <a:prstGeom prst="ellipse">
            <a:avLst/>
          </a:prstGeo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D7ED2-BAE3-470E-9EFF-F2A49EDD9767}"/>
              </a:ext>
            </a:extLst>
          </p:cNvPr>
          <p:cNvGrpSpPr/>
          <p:nvPr/>
        </p:nvGrpSpPr>
        <p:grpSpPr>
          <a:xfrm rot="10800000">
            <a:off x="1079500" y="952167"/>
            <a:ext cx="641184" cy="1069728"/>
            <a:chOff x="6484111" y="2967038"/>
            <a:chExt cx="641184" cy="10697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B14D1A-9E1B-41C3-96AA-A5C40C4F9B3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00EC83EC-04A6-4533-80A5-B1817F1F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BF61FF24-9074-4265-ACF4-1AEC3621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70">
                <a:extLst>
                  <a:ext uri="{FF2B5EF4-FFF2-40B4-BE49-F238E27FC236}">
                    <a16:creationId xmlns:a16="http://schemas.microsoft.com/office/drawing/2014/main" id="{8D31D9FF-672B-4C5E-B4B2-DD86A1244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991EBFD-EBD5-48CE-9178-AF5B6F50D416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1B45F046-3129-4A30-9402-44BA590CD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4589F32-BB2E-46B1-BAB5-75EA779C7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0BD46CA5-AE89-4413-AB8D-347179D881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3A360-3214-4DB8-BD85-C6AE48D02D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940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4/13/26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82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4/13/26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97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4/13/26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9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6A27C-9BDA-43B3-96EA-C145EA7F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4/13/26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FBD5E-AA17-42F1-8615-49F2664D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A2D5-EBE5-43DD-8CF2-8B90801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48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1E1-40E1-4ED2-A9E3-6376E77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1" y="955674"/>
            <a:ext cx="3531600" cy="138499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AE5E-AD83-40D4-8BDB-6B2525024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850" y="882651"/>
            <a:ext cx="5760000" cy="48958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8E2-A28B-4889-AD9E-1D733FEA2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9401" y="2584759"/>
            <a:ext cx="3531600" cy="319374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F812-B775-468C-84D9-4394CC19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4/13/26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DEB3-5237-467C-A5B6-EDA7F366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77A6B-440F-4D7B-92DA-1B964D02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89B2F1-1E32-44DB-B50E-BEA1896CAD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858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204-119E-45DB-A177-995FF5D9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955456"/>
            <a:ext cx="3531600" cy="1384995"/>
          </a:xfrm>
        </p:spPr>
        <p:txBody>
          <a:bodyPr anchor="b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D3036-53A8-4361-AAAC-D8072EB47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40001"/>
            <a:ext cx="6115050" cy="5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FCD5-820E-47D9-9A60-57680C4C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0000" y="2584758"/>
            <a:ext cx="3531600" cy="328422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446C3-A62E-4690-9098-53D59C4C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4/13/26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C8B8-EA3D-45E5-950A-B6F1EA0B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ACAB7-ADBF-42E5-A214-232BA9EF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80DA6-B971-46B7-B0D3-8581AE0B6A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082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B6D0-92CA-4910-AE77-E238F4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13172-A138-4DD4-A5B1-58BA625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97B9-E4AD-469B-A60D-9A1A4BD1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E1B0-48D6-4F99-9955-39958BA9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49DA-55D4-4E36-AEB9-A0E99E3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40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EBC7C-C5C1-4A79-A195-B35701C28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4A74-3328-469B-ABCA-96F2FE368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19AB-5637-455E-89C3-B41702C2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4/13/26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F2A3-EBEE-4F42-BAC2-A482F00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1C27-1A43-4B0B-88D0-0C5FE1DB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4EC743F4-8769-40B4-85DF-6CB8DE9F66AA}" type="datetimeFigureOut">
              <a:rPr lang="en-US" smtClean="0"/>
              <a:pPr/>
              <a:t>4/13/26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FF2BD96E-3838-45D2-9031-D3AF67C920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18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apirker.consultant@gmail.com" TargetMode="External"/><Relationship Id="rId3" Type="http://schemas.openxmlformats.org/officeDocument/2006/relationships/image" Target="../media/image3.png"/><Relationship Id="rId7" Type="http://schemas.openxmlformats.org/officeDocument/2006/relationships/hyperlink" Target="mailto:alexander.pirker@qnetworkdesign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networkdesign.com/" TargetMode="External"/><Relationship Id="rId7" Type="http://schemas.openxmlformats.org/officeDocument/2006/relationships/image" Target="../media/image5.png"/><Relationship Id="rId2" Type="http://schemas.openxmlformats.org/officeDocument/2006/relationships/hyperlink" Target="mailto:office@qnetworkdesign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FA27539-4286-4FA8-9DA6-7CF237447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EA2729-AEF4-759C-ECEF-D61D900E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1538" y="1557432"/>
            <a:ext cx="6111518" cy="2133435"/>
          </a:xfrm>
        </p:spPr>
        <p:txBody>
          <a:bodyPr>
            <a:noAutofit/>
          </a:bodyPr>
          <a:lstStyle/>
          <a:p>
            <a:r>
              <a:rPr lang="en-GB" sz="2800" b="1" dirty="0">
                <a:latin typeface="+mn-lt"/>
              </a:rPr>
              <a:t>Q-Day: How Quantum Computing Will Break Today’s Modern Cryptography</a:t>
            </a:r>
            <a:br>
              <a:rPr lang="en-GB" sz="2800" dirty="0">
                <a:latin typeface="+mn-lt"/>
              </a:rPr>
            </a:br>
            <a:br>
              <a:rPr lang="en-GB" sz="2800" dirty="0">
                <a:latin typeface="+mn-lt"/>
              </a:rPr>
            </a:br>
            <a:r>
              <a:rPr lang="en-GB" sz="2800" dirty="0">
                <a:latin typeface="+mn-lt"/>
              </a:rPr>
              <a:t>(And What to Do About It)</a:t>
            </a:r>
            <a:endParaRPr lang="en-AT" sz="28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17BFA4-970D-EE66-D289-8E231498D6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7984" y="4936150"/>
            <a:ext cx="4838626" cy="1166939"/>
          </a:xfrm>
        </p:spPr>
        <p:txBody>
          <a:bodyPr>
            <a:normAutofit/>
          </a:bodyPr>
          <a:lstStyle/>
          <a:p>
            <a:r>
              <a:rPr lang="en-AT" dirty="0"/>
              <a:t>May 13, 2025 – Online Webinar</a:t>
            </a:r>
          </a:p>
        </p:txBody>
      </p:sp>
      <p:pic>
        <p:nvPicPr>
          <p:cNvPr id="27" name="Picture 26" descr="Abstract smoke background">
            <a:extLst>
              <a:ext uri="{FF2B5EF4-FFF2-40B4-BE49-F238E27FC236}">
                <a16:creationId xmlns:a16="http://schemas.microsoft.com/office/drawing/2014/main" id="{F67AD14F-AB80-CE8B-326D-0A193B91ED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48" r="23790"/>
          <a:stretch/>
        </p:blipFill>
        <p:spPr>
          <a:xfrm>
            <a:off x="20" y="10"/>
            <a:ext cx="6111518" cy="685799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E74535-9C0E-4211-B088-610AD5626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81769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99DCD394-E4B5-0684-9140-98FBA05BCAAA}"/>
              </a:ext>
            </a:extLst>
          </p:cNvPr>
          <p:cNvSpPr txBox="1">
            <a:spLocks/>
          </p:cNvSpPr>
          <p:nvPr/>
        </p:nvSpPr>
        <p:spPr>
          <a:xfrm>
            <a:off x="7369253" y="3680487"/>
            <a:ext cx="3565031" cy="43064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dirty="0">
                <a:latin typeface="+mn-lt"/>
              </a:rPr>
              <a:t>Alexander Pirker, PhD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48412D-F5F9-84C6-BDEA-BFAAA1978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BB928CD-E14D-BE9C-5715-890979718B3D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9" name="Picture 2" descr="University of Innsbruck - Wikipedia">
            <a:extLst>
              <a:ext uri="{FF2B5EF4-FFF2-40B4-BE49-F238E27FC236}">
                <a16:creationId xmlns:a16="http://schemas.microsoft.com/office/drawing/2014/main" id="{7D990671-7D62-CFAE-2B3C-CA9A4345C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1E3C893-980B-3239-B885-8C916E77D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1F04B2-4779-AB78-FFA9-088273C796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42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0344E-AD90-FABA-1A3E-2538AC8F2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756A1-2C5B-6B5B-375C-2C0EE25EE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949469"/>
            <a:ext cx="10213200" cy="736456"/>
          </a:xfrm>
        </p:spPr>
        <p:txBody>
          <a:bodyPr>
            <a:normAutofit fontScale="90000"/>
          </a:bodyPr>
          <a:lstStyle/>
          <a:p>
            <a:r>
              <a:rPr lang="en-AT" sz="4400" b="1" dirty="0"/>
              <a:t>About Alex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AAE7C-C527-27BC-C4C4-180DD6C11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1DBAC44-7EED-5773-0FD3-A2C9F466E79F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155A8A95-5DDF-AFB4-F28E-3DAF6CF37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134F9008-381F-B84A-BDF4-D24D95630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FC87AC-24B2-5240-7E38-1AE1FA196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400" y="1898485"/>
            <a:ext cx="6751102" cy="3827631"/>
          </a:xfrm>
        </p:spPr>
        <p:txBody>
          <a:bodyPr/>
          <a:lstStyle/>
          <a:p>
            <a:r>
              <a:rPr lang="en-AT" dirty="0"/>
              <a:t>Master’s degree in Biomedical Informatics &amp; Technical Mathematics</a:t>
            </a:r>
          </a:p>
          <a:p>
            <a:r>
              <a:rPr lang="en-AT" dirty="0"/>
              <a:t>PhD degree in Physics, specialized in Quantum Physics</a:t>
            </a:r>
          </a:p>
          <a:p>
            <a:r>
              <a:rPr lang="en-AT" dirty="0"/>
              <a:t>Co-founder and CEO at Quantum Network Design</a:t>
            </a:r>
          </a:p>
          <a:p>
            <a:r>
              <a:rPr lang="en-AT" dirty="0"/>
              <a:t>Independent Senior Security Consultant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1283B5-BF4D-F2A0-5C10-DDD5FDEDF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674" y="1317697"/>
            <a:ext cx="3036823" cy="4558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EDCA1D-261C-6BCD-7577-DEF412F2AD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CBA5368E-CAD3-8AD4-B552-38AD371AC307}"/>
              </a:ext>
            </a:extLst>
          </p:cNvPr>
          <p:cNvSpPr txBox="1">
            <a:spLocks/>
          </p:cNvSpPr>
          <p:nvPr/>
        </p:nvSpPr>
        <p:spPr>
          <a:xfrm>
            <a:off x="809576" y="5613991"/>
            <a:ext cx="6751102" cy="848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000" indent="-3600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0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800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20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36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dirty="0">
                <a:hlinkClick r:id="rId7"/>
              </a:rPr>
              <a:t>a</a:t>
            </a:r>
            <a:r>
              <a:rPr lang="en-AT" sz="1400" dirty="0">
                <a:hlinkClick r:id="rId7"/>
              </a:rPr>
              <a:t>lexander.pirker@qnetworkdesign.com</a:t>
            </a:r>
            <a:r>
              <a:rPr lang="en-AT" sz="1400" dirty="0"/>
              <a:t> </a:t>
            </a:r>
          </a:p>
          <a:p>
            <a:pPr marL="0" indent="0">
              <a:buNone/>
            </a:pPr>
            <a:r>
              <a:rPr lang="en-AT" sz="1400" dirty="0">
                <a:hlinkClick r:id="rId8"/>
              </a:rPr>
              <a:t>apirker.consultant@gmail.com</a:t>
            </a:r>
            <a:r>
              <a:rPr lang="en-AT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5192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14A63-B4F7-EBE6-F0C2-496A96267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D11D4-3819-A3C5-67C5-62AD93CA5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2887186"/>
            <a:ext cx="10213200" cy="684304"/>
          </a:xfrm>
        </p:spPr>
        <p:txBody>
          <a:bodyPr/>
          <a:lstStyle/>
          <a:p>
            <a:pPr algn="ctr"/>
            <a:r>
              <a:rPr lang="en-AT" b="1" dirty="0"/>
              <a:t>Let’s start by having a look at qubits 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932948-2F06-26A3-4A62-E53771BD9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27C049-1D42-6D78-E200-0029838FAB11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8E6B940B-BFF5-85DA-F5C2-CF4B192D9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BE65122F-00CC-B0D5-ACB4-969133B9C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BBD071-5305-AAC9-5501-1A3E10BCCD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68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B6E7C-59A5-0D64-051A-D5065F2FB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BFE02-E6B7-2EFE-B46C-C9D6C19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What is a qubit in a ”pure” state?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2C3BA3-F836-A5B3-DBB7-C7AFA4D4B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F959FA5-7156-C406-618F-8585CC705E89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B7B5110C-007C-A832-3F82-46E066DDE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B4B8B587-8DD4-DB6D-D049-FD046CD21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lack background with a red square and a black triangle&#10;&#10;Description automatically generated">
            <a:extLst>
              <a:ext uri="{FF2B5EF4-FFF2-40B4-BE49-F238E27FC236}">
                <a16:creationId xmlns:a16="http://schemas.microsoft.com/office/drawing/2014/main" id="{FAD1000B-3B87-0EDB-95F7-779CA8EDBD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95" y="1483341"/>
            <a:ext cx="7141810" cy="39312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8575D0-CCB9-07BC-B1FB-DBE8E0D0A0F3}"/>
              </a:ext>
            </a:extLst>
          </p:cNvPr>
          <p:cNvSpPr txBox="1"/>
          <p:nvPr/>
        </p:nvSpPr>
        <p:spPr>
          <a:xfrm>
            <a:off x="241690" y="5559050"/>
            <a:ext cx="11708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T" sz="2400" dirty="0"/>
              <a:t>A </a:t>
            </a:r>
            <a:r>
              <a:rPr lang="en-AT" sz="2400" b="1" i="1" dirty="0"/>
              <a:t>qubit</a:t>
            </a:r>
            <a:r>
              <a:rPr lang="en-AT" sz="2400" dirty="0"/>
              <a:t> in a pure state </a:t>
            </a:r>
            <a:r>
              <a:rPr lang="en-AT" sz="2400" b="1" i="1" dirty="0"/>
              <a:t>is a vector</a:t>
            </a:r>
            <a:r>
              <a:rPr lang="en-AT" sz="2400" dirty="0"/>
              <a:t> in a two dimensional vector space. The coefficients correspond to complex numbers, and their absolute values squared sum-up to 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4A5BFC-9653-2C32-A67A-26D1D5CD40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43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7C6BF-23B6-D4A4-FE3B-74C22C539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AEEC2-A47F-8B4A-2ADE-2D4007774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What can we do with a qubit?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222C01-64C7-8F10-B1AD-87C3F8E12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015020-9ABF-52E8-5FDB-BD93CD5A09CD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953D3AB5-7451-B871-14F7-D0031070D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D3E925D4-AF51-B094-474D-A3A85998F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couple of circles with arrows&#10;&#10;Description automatically generated">
            <a:extLst>
              <a:ext uri="{FF2B5EF4-FFF2-40B4-BE49-F238E27FC236}">
                <a16:creationId xmlns:a16="http://schemas.microsoft.com/office/drawing/2014/main" id="{C03F070D-2322-0781-15EE-2AED6FF94C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566" y="2155818"/>
            <a:ext cx="6522867" cy="30695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00359A-C094-08DC-71C8-549B61CC7044}"/>
              </a:ext>
            </a:extLst>
          </p:cNvPr>
          <p:cNvSpPr txBox="1"/>
          <p:nvPr/>
        </p:nvSpPr>
        <p:spPr>
          <a:xfrm>
            <a:off x="2967036" y="1554054"/>
            <a:ext cx="6257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2000" dirty="0"/>
              <a:t>It’s all about linear transformations 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0B19B6-D6A8-A21E-D683-54CD86F6F9A7}"/>
              </a:ext>
            </a:extLst>
          </p:cNvPr>
          <p:cNvSpPr txBox="1"/>
          <p:nvPr/>
        </p:nvSpPr>
        <p:spPr>
          <a:xfrm>
            <a:off x="971582" y="5465994"/>
            <a:ext cx="51244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2000" dirty="0"/>
              <a:t>“</a:t>
            </a:r>
            <a:r>
              <a:rPr lang="en-AT" sz="2000" b="1" i="1" dirty="0"/>
              <a:t>Gates</a:t>
            </a:r>
            <a:r>
              <a:rPr lang="en-AT" sz="2000" dirty="0"/>
              <a:t>” corresponds to mulitplying the state with a matrice (unitaries), and more generally applying linear operators (CPTP maps).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20CEE2-7DC5-A326-259A-D2B2E47E0E72}"/>
              </a:ext>
            </a:extLst>
          </p:cNvPr>
          <p:cNvSpPr txBox="1"/>
          <p:nvPr/>
        </p:nvSpPr>
        <p:spPr>
          <a:xfrm>
            <a:off x="6096000" y="5444728"/>
            <a:ext cx="60667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2000" dirty="0"/>
              <a:t>“</a:t>
            </a:r>
            <a:r>
              <a:rPr lang="en-AT" sz="2000" b="1" i="1" dirty="0"/>
              <a:t>Measuring</a:t>
            </a:r>
            <a:r>
              <a:rPr lang="en-AT" sz="2000" dirty="0"/>
              <a:t>” corresponds to revealing and collapsing the state of a qubit probabilistically (projective measurements, POVM).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F3330F-708B-289A-E17F-4309C77898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785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3805-53C4-32D6-1CC3-D33A28D39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E4434-EF6A-0293-61FF-7C6C55F79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A simple example 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3224E-3CD4-910D-EA28-B58875561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6580A59-C68C-DD78-7FF5-7DA86CFD907F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FCC65D1D-BC86-1B48-0552-C293F859A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C291C368-E1C8-F522-BCBC-216F0983A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diagram of a sphere with a red triangle and a red triangle&#10;&#10;Description automatically generated">
            <a:extLst>
              <a:ext uri="{FF2B5EF4-FFF2-40B4-BE49-F238E27FC236}">
                <a16:creationId xmlns:a16="http://schemas.microsoft.com/office/drawing/2014/main" id="{747E294C-BA76-A471-99B8-4425E707EE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204" y="1465945"/>
            <a:ext cx="6248557" cy="33104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1D0A7B-CC08-2B87-39A8-8C2E38A999F2}"/>
              </a:ext>
            </a:extLst>
          </p:cNvPr>
          <p:cNvSpPr txBox="1"/>
          <p:nvPr/>
        </p:nvSpPr>
        <p:spPr>
          <a:xfrm>
            <a:off x="663958" y="5037281"/>
            <a:ext cx="105386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2400" dirty="0"/>
              <a:t>Like a </a:t>
            </a:r>
            <a:r>
              <a:rPr lang="en-AT" sz="2400" b="1" i="1" dirty="0"/>
              <a:t>classical NOT </a:t>
            </a:r>
            <a:r>
              <a:rPr lang="en-AT" sz="2400" dirty="0"/>
              <a:t>that inverts a bit:</a:t>
            </a:r>
          </a:p>
          <a:p>
            <a:pPr algn="ctr"/>
            <a:r>
              <a:rPr lang="en-AT" sz="2400" dirty="0"/>
              <a:t>  </a:t>
            </a:r>
          </a:p>
          <a:p>
            <a:pPr algn="ctr"/>
            <a:r>
              <a:rPr lang="en-AT" sz="2400" b="1" i="1" dirty="0"/>
              <a:t>|0&gt; </a:t>
            </a:r>
            <a:r>
              <a:rPr lang="en-AT" sz="2400" b="1" i="1" dirty="0">
                <a:sym typeface="Wingdings" pitchFamily="2" charset="2"/>
              </a:rPr>
              <a:t>--------&gt; |1&gt;</a:t>
            </a:r>
          </a:p>
          <a:p>
            <a:pPr algn="ctr"/>
            <a:r>
              <a:rPr lang="en-AT" sz="2400" b="1" i="1" dirty="0"/>
              <a:t>|1&gt; </a:t>
            </a:r>
            <a:r>
              <a:rPr lang="en-AT" sz="2400" b="1" i="1" dirty="0">
                <a:sym typeface="Wingdings" pitchFamily="2" charset="2"/>
              </a:rPr>
              <a:t>--------&gt; |0&gt;</a:t>
            </a:r>
            <a:endParaRPr lang="en-AT" sz="2400" b="1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B99FAC-D1B1-8819-5D2D-E14B848244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056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29183-1D0E-C076-CB66-ECF791FC8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C93B1-7687-5A88-6905-8B6BFC0D7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What makes quantum computers so powerful?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C2322B-EB83-8B63-D189-CE333BF2E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8A89295-93E1-1094-D982-670FCE67C21D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041F5DC5-C2D5-DC80-A0BD-4B8780807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5EE751B6-1F61-60B0-78B2-CF8A81C92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D54499-C0A0-93DB-3AC4-FA6E17B354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F3FC1B-63FE-E8D8-4AC7-F08C2D667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2800" y="1666181"/>
            <a:ext cx="6526400" cy="377323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307FC92-9031-69F9-E848-193A1BFF3AB5}"/>
              </a:ext>
            </a:extLst>
          </p:cNvPr>
          <p:cNvSpPr txBox="1">
            <a:spLocks/>
          </p:cNvSpPr>
          <p:nvPr/>
        </p:nvSpPr>
        <p:spPr>
          <a:xfrm>
            <a:off x="1083883" y="5824330"/>
            <a:ext cx="10213200" cy="7947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85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T" dirty="0">
                <a:latin typeface="+mn-lt"/>
              </a:rPr>
              <a:t>Qubits can be in a </a:t>
            </a:r>
            <a:r>
              <a:rPr lang="en-AT" b="1" u="sng" dirty="0">
                <a:latin typeface="+mn-lt"/>
              </a:rPr>
              <a:t>superposition</a:t>
            </a:r>
            <a:r>
              <a:rPr lang="en-AT" dirty="0">
                <a:latin typeface="+mn-lt"/>
              </a:rPr>
              <a:t>, which means they </a:t>
            </a:r>
            <a:r>
              <a:rPr lang="en-AT" b="1" dirty="0">
                <a:latin typeface="+mn-lt"/>
              </a:rPr>
              <a:t>take several values</a:t>
            </a:r>
            <a:r>
              <a:rPr lang="en-AT" dirty="0">
                <a:latin typeface="+mn-lt"/>
              </a:rPr>
              <a:t> at the </a:t>
            </a:r>
            <a:r>
              <a:rPr lang="en-AT" b="1" dirty="0">
                <a:latin typeface="+mn-lt"/>
              </a:rPr>
              <a:t>same time</a:t>
            </a:r>
            <a:r>
              <a:rPr lang="en-AT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7152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E24A6-AF1F-34BD-B8AA-A0518C242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30927-8AA4-D8DA-0CB4-FFAF2FE44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What makes quantum computers so powerful?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B4FCBE-97AF-F93A-E157-93EAC47E1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BA4F59A-B746-E52D-AD9A-F0680FDEE84B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3DFEAF05-666B-7B53-3BFB-DEFA9EC49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04A56C0C-0A6B-6754-D756-524A996C9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B06297-6BBE-1ACE-7DB3-C55920D7DC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1CD1252-E6FB-D9CB-9457-285B61499D98}"/>
              </a:ext>
            </a:extLst>
          </p:cNvPr>
          <p:cNvSpPr txBox="1">
            <a:spLocks/>
          </p:cNvSpPr>
          <p:nvPr/>
        </p:nvSpPr>
        <p:spPr>
          <a:xfrm>
            <a:off x="1083883" y="5576737"/>
            <a:ext cx="10213200" cy="77487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7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T" dirty="0">
                <a:latin typeface="+mn-lt"/>
              </a:rPr>
              <a:t>Connecting quantum computers in terms of </a:t>
            </a:r>
            <a:r>
              <a:rPr lang="en-AT" b="1" u="sng" dirty="0">
                <a:latin typeface="+mn-lt"/>
              </a:rPr>
              <a:t>entanglement</a:t>
            </a:r>
            <a:r>
              <a:rPr lang="en-AT" dirty="0">
                <a:latin typeface="+mn-lt"/>
              </a:rPr>
              <a:t> </a:t>
            </a:r>
            <a:r>
              <a:rPr lang="en-AT" b="1" dirty="0">
                <a:latin typeface="+mn-lt"/>
              </a:rPr>
              <a:t>scales</a:t>
            </a:r>
            <a:r>
              <a:rPr lang="en-AT" dirty="0">
                <a:latin typeface="+mn-lt"/>
              </a:rPr>
              <a:t> the problem </a:t>
            </a:r>
            <a:r>
              <a:rPr lang="en-AT" b="1" dirty="0">
                <a:latin typeface="+mn-lt"/>
              </a:rPr>
              <a:t>solving capabilities exponentially</a:t>
            </a:r>
            <a:r>
              <a:rPr lang="en-AT" dirty="0">
                <a:latin typeface="+mn-lt"/>
              </a:rPr>
              <a:t>, and not linearly!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200E8F-948D-D7BF-489D-43D4DC4B5F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72" y="1945341"/>
            <a:ext cx="5059032" cy="2967317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6A0DC7F-D4E2-6521-0BFC-E980D10E78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0824" y="2080464"/>
            <a:ext cx="6286404" cy="269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22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23FD4-CC8A-BC2E-63E8-57932D8BD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0EBA5-9CE2-C4ED-7148-B0D4085BB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Applications of quantum information processing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3EA961-CB5D-86A5-F6C0-46753482F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DBB3678-BC65-F44C-07A1-CEECF600B429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DD543E61-203D-E85F-E670-4A47AD779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CD13C8B9-12DA-2D4B-A3C5-3184675E4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E66D57-19A9-24C8-90BA-ACDCCC760F3C}"/>
              </a:ext>
            </a:extLst>
          </p:cNvPr>
          <p:cNvSpPr txBox="1"/>
          <p:nvPr/>
        </p:nvSpPr>
        <p:spPr>
          <a:xfrm>
            <a:off x="822535" y="1379645"/>
            <a:ext cx="1073589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sz="2000" b="1" u="sng" dirty="0"/>
              <a:t>Security: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AT" sz="2000" dirty="0"/>
              <a:t>Secure key exchanges (QKD for TLS, calls, Meetings)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AT" sz="2000" dirty="0"/>
              <a:t>Quantum key distribution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AT" sz="2000" dirty="0"/>
              <a:t>Quantum key agreement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AT" sz="2000" dirty="0"/>
              <a:t>Secure quantum channels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AT" sz="2000" dirty="0"/>
              <a:t>Secure secret sharing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AT" sz="2000" b="1" dirty="0"/>
              <a:t>Integer factorization using Shor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AT" sz="2000" b="1" dirty="0"/>
              <a:t>Solving discrete logarithm problems using Shor</a:t>
            </a:r>
          </a:p>
          <a:p>
            <a:endParaRPr lang="en-AT" sz="2000" b="1" dirty="0"/>
          </a:p>
          <a:p>
            <a:r>
              <a:rPr lang="en-AT" sz="2000" b="1" u="sng" dirty="0"/>
              <a:t>Sensors: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AT" sz="2000" dirty="0"/>
              <a:t>Networks of sensors through entanglement</a:t>
            </a:r>
          </a:p>
          <a:p>
            <a:endParaRPr lang="en-AT" sz="2000" b="1" dirty="0"/>
          </a:p>
          <a:p>
            <a:r>
              <a:rPr lang="en-AT" sz="2000" b="1" u="sng" dirty="0"/>
              <a:t>Clocks: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AT" sz="2000" dirty="0"/>
              <a:t>Synchronizing clocks through entanglement</a:t>
            </a:r>
          </a:p>
          <a:p>
            <a:endParaRPr lang="en-AT" sz="2000" b="1" dirty="0"/>
          </a:p>
          <a:p>
            <a:r>
              <a:rPr lang="en-AT" sz="2000" b="1" u="sng" dirty="0"/>
              <a:t>Chemistry and biology: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AT" sz="2000" dirty="0"/>
              <a:t>Use principles of quantum mechanics for modelling molecules</a:t>
            </a:r>
          </a:p>
          <a:p>
            <a:pPr lvl="1"/>
            <a:endParaRPr lang="en-AT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14B7E9-E8E8-B162-5B76-C9DB34669B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68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4B1BF-7E58-018B-A9D2-3C0511528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38E31-7FBE-A2D5-EB02-6CC0B2E41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What makes quantum computers so powerful?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02A4DF-367A-B3CA-7404-5BCC746E5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F19A7D7-9B5B-5ED5-9FA1-4FB05C66C1C1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C56DD35A-6FD5-3FBD-EFE9-37AFC7E6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8B3F5BA7-EF3D-AF14-FC32-EBBEBDBDD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2F85D4-21F4-9582-805C-6410D3778F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4C799C-81F5-6FBD-9636-48559C6DAA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189" y="2570432"/>
            <a:ext cx="11731621" cy="220254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A347CA2-DEFF-401E-DE88-A253E49CC66A}"/>
              </a:ext>
            </a:extLst>
          </p:cNvPr>
          <p:cNvSpPr txBox="1">
            <a:spLocks/>
          </p:cNvSpPr>
          <p:nvPr/>
        </p:nvSpPr>
        <p:spPr>
          <a:xfrm>
            <a:off x="1083883" y="4980389"/>
            <a:ext cx="10213200" cy="100296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6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dirty="0">
                <a:latin typeface="+mn-lt"/>
              </a:rPr>
              <a:t>The table compares some tasks or applications running on different platforms: desktop computer, supercomputer, quantum computer. It is obvious that for all of these applications the quantum computer outperforms classical computing platforms.</a:t>
            </a:r>
          </a:p>
        </p:txBody>
      </p:sp>
    </p:spTree>
    <p:extLst>
      <p:ext uri="{BB962C8B-B14F-4D97-AF65-F5344CB8AC3E}">
        <p14:creationId xmlns:p14="http://schemas.microsoft.com/office/powerpoint/2010/main" val="1635711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5582E-92CD-4B01-D66F-A0748886E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79670-22CD-5773-5D6D-0D092CA45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2887186"/>
            <a:ext cx="10213200" cy="684304"/>
          </a:xfrm>
        </p:spPr>
        <p:txBody>
          <a:bodyPr/>
          <a:lstStyle/>
          <a:p>
            <a:pPr algn="ctr"/>
            <a:r>
              <a:rPr lang="en-AT" b="1" dirty="0"/>
              <a:t>What about security?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16935C-F0ED-6698-9BF3-25235C6D2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4A3DA61-B9D9-00FD-9AF0-30B911A94DAF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30C7A498-1C62-8D1E-4107-DDE77B57F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18248630-DE72-162D-B8FB-343A50858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15E51E-DA65-5463-3587-76FEEA0F6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63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64FCB-32EB-B34D-4A62-56DBDBC80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DAA78-A44B-3E82-728D-B8F57A1FF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What is cryptography?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6056F2-5693-3B1C-321B-DBC32BA76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025753C-3C3B-2916-24A2-95A7F0A190A2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085D3F23-927D-78E5-C04D-226023BA4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ED0728C0-58F2-27EC-3FA0-0F2B56D73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BC4D08-7B64-E119-BFF0-373AA4670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CFE8FB1-0033-7E1F-5CE5-020D48E020CE}"/>
              </a:ext>
            </a:extLst>
          </p:cNvPr>
          <p:cNvSpPr txBox="1">
            <a:spLocks/>
          </p:cNvSpPr>
          <p:nvPr/>
        </p:nvSpPr>
        <p:spPr>
          <a:xfrm>
            <a:off x="989400" y="1541820"/>
            <a:ext cx="10213200" cy="88250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b="1" dirty="0">
                <a:latin typeface="+mn-lt"/>
              </a:rPr>
              <a:t>Cryptography</a:t>
            </a:r>
            <a:r>
              <a:rPr lang="en-AT" dirty="0">
                <a:latin typeface="+mn-lt"/>
              </a:rPr>
              <a:t> is an umbrella term for algorithms that aid security. By security here we usually refer to </a:t>
            </a:r>
            <a:r>
              <a:rPr lang="en-AT" b="1" dirty="0">
                <a:latin typeface="+mn-lt"/>
              </a:rPr>
              <a:t>confidentiality</a:t>
            </a:r>
            <a:r>
              <a:rPr lang="en-AT" dirty="0">
                <a:latin typeface="+mn-lt"/>
              </a:rPr>
              <a:t>, </a:t>
            </a:r>
            <a:r>
              <a:rPr lang="en-AT" b="1" dirty="0">
                <a:latin typeface="+mn-lt"/>
              </a:rPr>
              <a:t>integrity</a:t>
            </a:r>
            <a:r>
              <a:rPr lang="en-AT" dirty="0">
                <a:latin typeface="+mn-lt"/>
              </a:rPr>
              <a:t> and </a:t>
            </a:r>
            <a:r>
              <a:rPr lang="en-AT" b="1" dirty="0">
                <a:latin typeface="+mn-lt"/>
              </a:rPr>
              <a:t>authenticity</a:t>
            </a:r>
            <a:r>
              <a:rPr lang="en-AT" dirty="0">
                <a:latin typeface="+mn-lt"/>
              </a:rPr>
              <a:t>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C602375-E07A-C9CE-A21C-852A54E49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96" y="2924228"/>
            <a:ext cx="4237488" cy="188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C6AE264-E03F-0C5A-AA5C-4B49C4AE7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178" y="3185509"/>
            <a:ext cx="6173726" cy="156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547B8FE-0676-4142-3A41-DCEDD73BDB92}"/>
              </a:ext>
            </a:extLst>
          </p:cNvPr>
          <p:cNvSpPr txBox="1">
            <a:spLocks/>
          </p:cNvSpPr>
          <p:nvPr/>
        </p:nvSpPr>
        <p:spPr>
          <a:xfrm>
            <a:off x="784953" y="4873266"/>
            <a:ext cx="4522543" cy="158431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b="1" dirty="0">
                <a:latin typeface="+mn-lt"/>
              </a:rPr>
              <a:t>Confidentiality</a:t>
            </a:r>
            <a:r>
              <a:rPr lang="en-AT" dirty="0">
                <a:latin typeface="+mn-lt"/>
              </a:rPr>
              <a:t> ensures that only the intended receiver can see the plaintext message protected by the encryption function. All other ones will see random information.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FCA0FE-3A71-76BC-8138-B2AB875634C1}"/>
              </a:ext>
            </a:extLst>
          </p:cNvPr>
          <p:cNvSpPr txBox="1">
            <a:spLocks/>
          </p:cNvSpPr>
          <p:nvPr/>
        </p:nvSpPr>
        <p:spPr>
          <a:xfrm>
            <a:off x="5435178" y="4837776"/>
            <a:ext cx="6342692" cy="148065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sz="2000" b="1" dirty="0">
                <a:latin typeface="+mn-lt"/>
              </a:rPr>
              <a:t>Authenticity</a:t>
            </a:r>
            <a:r>
              <a:rPr lang="en-AT" sz="2000" dirty="0">
                <a:latin typeface="+mn-lt"/>
              </a:rPr>
              <a:t> ensures that the receiver of a message can verify that the message was sent by sender and that the message’s content was not tampered with during transmission.</a:t>
            </a:r>
          </a:p>
        </p:txBody>
      </p:sp>
    </p:spTree>
    <p:extLst>
      <p:ext uri="{BB962C8B-B14F-4D97-AF65-F5344CB8AC3E}">
        <p14:creationId xmlns:p14="http://schemas.microsoft.com/office/powerpoint/2010/main" val="3945804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568E5-151F-956E-14DA-44A652C5B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8FD0F-600F-DCAB-3980-AE36BEAB8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Symmetric encryption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E5B30B-D970-499A-66FF-9AE3BD6CC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900978E-13C9-1EF5-44C4-9CEF534D4509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A69996BD-68BE-CE4B-3733-49041FFEB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E387D987-13D3-39D7-E80F-C3CD23EBC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F291E1-3D9C-4159-4A36-3A9DA660B5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65D220-C029-1D92-A4DE-593B0D0587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8802" y="1922502"/>
            <a:ext cx="8674395" cy="33120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FF9F001-77D2-7F51-426D-6D6CD5E0834B}"/>
              </a:ext>
            </a:extLst>
          </p:cNvPr>
          <p:cNvSpPr txBox="1">
            <a:spLocks/>
          </p:cNvSpPr>
          <p:nvPr/>
        </p:nvSpPr>
        <p:spPr>
          <a:xfrm>
            <a:off x="1083883" y="5582092"/>
            <a:ext cx="10213200" cy="88250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dirty="0">
                <a:latin typeface="+mn-lt"/>
              </a:rPr>
              <a:t>One party encrypts information (e.g. a message) using a cryptographic key. The other party decrypts the message using the </a:t>
            </a:r>
            <a:r>
              <a:rPr lang="en-AT" b="1" dirty="0">
                <a:latin typeface="+mn-lt"/>
              </a:rPr>
              <a:t>same key</a:t>
            </a:r>
            <a:r>
              <a:rPr lang="en-AT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6295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FDD73-5E56-ABF5-3D22-9F5024F2C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88AB4-0A6C-F721-8DFE-45F3DD08D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Asymmetric encryption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D4DB3C-8915-F3C3-D036-585079F74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14FB431-2287-FCE5-EA0C-E4067422B517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654FB8EA-B53A-D373-62CF-6DD3F9E72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A1A1A1DF-A2C4-C7E1-FF4A-814AF0CB1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E709D7-8D9D-ECFD-C684-4F0794833B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75EB355-A732-0244-B027-D443F3BBB5F3}"/>
              </a:ext>
            </a:extLst>
          </p:cNvPr>
          <p:cNvSpPr txBox="1">
            <a:spLocks/>
          </p:cNvSpPr>
          <p:nvPr/>
        </p:nvSpPr>
        <p:spPr>
          <a:xfrm>
            <a:off x="1083883" y="5582092"/>
            <a:ext cx="10213200" cy="88250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dirty="0">
                <a:latin typeface="+mn-lt"/>
              </a:rPr>
              <a:t>One party </a:t>
            </a:r>
            <a:r>
              <a:rPr lang="en-AT" b="1" dirty="0">
                <a:latin typeface="+mn-lt"/>
              </a:rPr>
              <a:t>encrypts</a:t>
            </a:r>
            <a:r>
              <a:rPr lang="en-AT" dirty="0">
                <a:latin typeface="+mn-lt"/>
              </a:rPr>
              <a:t> information (e.g. a message) with the </a:t>
            </a:r>
            <a:r>
              <a:rPr lang="en-AT" b="1" dirty="0">
                <a:latin typeface="+mn-lt"/>
              </a:rPr>
              <a:t>public key</a:t>
            </a:r>
            <a:r>
              <a:rPr lang="en-AT" dirty="0">
                <a:latin typeface="+mn-lt"/>
              </a:rPr>
              <a:t>. The other party </a:t>
            </a:r>
            <a:r>
              <a:rPr lang="en-AT" b="1" dirty="0">
                <a:latin typeface="+mn-lt"/>
              </a:rPr>
              <a:t>decrypts</a:t>
            </a:r>
            <a:r>
              <a:rPr lang="en-AT" dirty="0">
                <a:latin typeface="+mn-lt"/>
              </a:rPr>
              <a:t> the message using the correspodning </a:t>
            </a:r>
            <a:r>
              <a:rPr lang="en-AT" b="1" dirty="0">
                <a:latin typeface="+mn-lt"/>
              </a:rPr>
              <a:t>private key</a:t>
            </a:r>
            <a:r>
              <a:rPr lang="en-AT" dirty="0">
                <a:latin typeface="+mn-lt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888656-A235-3211-833B-2DF3DABD16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7611" y="1754076"/>
            <a:ext cx="8945744" cy="341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594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CC3DD-2083-C168-84C0-895772C6F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75962-7282-0FA5-A55A-1D0558187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Key exchanges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5CE5BC-B96A-D2A3-E66A-8667A5675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5B4BBA1-DF80-288D-A4FF-149A4024748A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4A07B24F-B77F-737C-EF4F-5C11E04AF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A1830869-2AA0-4131-D0B5-F90057982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8437C8-A7C0-F263-C595-4597012BCA5F}"/>
              </a:ext>
            </a:extLst>
          </p:cNvPr>
          <p:cNvSpPr txBox="1"/>
          <p:nvPr/>
        </p:nvSpPr>
        <p:spPr>
          <a:xfrm>
            <a:off x="822535" y="1879378"/>
            <a:ext cx="10735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2000" dirty="0"/>
              <a:t>Usual communication scenario in classical networks: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3BE042-742A-B3AA-F9CA-10EE8A1D2CFD}"/>
              </a:ext>
            </a:extLst>
          </p:cNvPr>
          <p:cNvSpPr txBox="1"/>
          <p:nvPr/>
        </p:nvSpPr>
        <p:spPr>
          <a:xfrm>
            <a:off x="1312656" y="5941214"/>
            <a:ext cx="9566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dirty="0"/>
              <a:t>Communication of confidential information over insecure internet: </a:t>
            </a:r>
            <a:r>
              <a:rPr lang="en-AT" b="1" dirty="0"/>
              <a:t>How to accomplish?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194966-9EB9-C2CD-843D-F13DE0229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800" y="2370557"/>
            <a:ext cx="828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E8251E-04C3-A7EB-6E94-4CE9986325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29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E7214-53D0-9FC8-21EB-1B0512187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C15C2-04B1-6E34-89C3-C7536CCE9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Key exchanges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DE272D-9E7C-F455-5BFB-AF28D3E55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97A3D3D-D5C6-0186-9F9B-BC5680076DF6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72FCA799-6C4C-E423-A034-5A3F1A374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5460EFAE-9264-49F3-271B-522AC7979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EFA442-186E-9C34-CF16-0B560A6A00DF}"/>
              </a:ext>
            </a:extLst>
          </p:cNvPr>
          <p:cNvSpPr txBox="1"/>
          <p:nvPr/>
        </p:nvSpPr>
        <p:spPr>
          <a:xfrm>
            <a:off x="822535" y="1879378"/>
            <a:ext cx="10735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2000" dirty="0"/>
              <a:t>Usual communication scenario in classical networks: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F8F225-B71D-BE1E-1173-0978617C42D7}"/>
              </a:ext>
            </a:extLst>
          </p:cNvPr>
          <p:cNvSpPr txBox="1"/>
          <p:nvPr/>
        </p:nvSpPr>
        <p:spPr>
          <a:xfrm>
            <a:off x="1312655" y="5642659"/>
            <a:ext cx="95666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T" sz="1600" dirty="0"/>
              <a:t>Modern communication protocols such as TLS use DH to establish encryption secrets</a:t>
            </a:r>
          </a:p>
          <a:p>
            <a:pPr algn="ctr"/>
            <a:r>
              <a:rPr lang="en-AT" sz="1600" dirty="0">
                <a:sym typeface="Wingdings" pitchFamily="2" charset="2"/>
              </a:rPr>
              <a:t> </a:t>
            </a:r>
          </a:p>
          <a:p>
            <a:pPr algn="ctr"/>
            <a:r>
              <a:rPr lang="en-GB" sz="1600" b="1" dirty="0">
                <a:sym typeface="Wingdings" pitchFamily="2" charset="2"/>
              </a:rPr>
              <a:t>Security relies on information theoretic hard problems</a:t>
            </a:r>
          </a:p>
          <a:p>
            <a:pPr algn="ctr"/>
            <a:r>
              <a:rPr lang="en-GB" sz="1600" dirty="0">
                <a:sym typeface="Wingdings" pitchFamily="2" charset="2"/>
              </a:rPr>
              <a:t>(breaking e.g. discrete log problem)</a:t>
            </a:r>
            <a:endParaRPr lang="en-AT" sz="16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0E857-DF5B-BCA5-092A-9BE323B79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799" y="2454959"/>
            <a:ext cx="8280400" cy="318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BE0D8B-BCD9-7B5F-3CE0-A2E94FAD7E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37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1A782-968C-2743-399F-29A53F9BA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0BB62-D6DC-1BF9-B17B-F4E7F4FC9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Key exchanges – How do they work?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3F4F42-8E44-AD5C-80AE-77E98AB23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3A49DF2-0BF0-A8C1-B16D-242195EB746B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24D8B3AF-CA54-B5D9-AE88-61A4D41A0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36C1741-1174-5841-CC62-4563D3385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BE3E12-5407-C787-E0D5-1116AE9A59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0F33D60-4200-CEAF-0D1D-ACE9ECC1FEFC}"/>
              </a:ext>
            </a:extLst>
          </p:cNvPr>
          <p:cNvSpPr txBox="1">
            <a:spLocks/>
          </p:cNvSpPr>
          <p:nvPr/>
        </p:nvSpPr>
        <p:spPr>
          <a:xfrm>
            <a:off x="1083883" y="5582092"/>
            <a:ext cx="10213200" cy="88250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sz="2400" dirty="0">
                <a:latin typeface="+mn-lt"/>
              </a:rPr>
              <a:t>Two parties combine their respective private keys with the public key of the other party to arrive at a </a:t>
            </a:r>
            <a:r>
              <a:rPr lang="en-AT" sz="2400" b="1" dirty="0">
                <a:latin typeface="+mn-lt"/>
              </a:rPr>
              <a:t>shared secret</a:t>
            </a:r>
            <a:r>
              <a:rPr lang="en-AT" sz="2400" dirty="0">
                <a:latin typeface="+mn-lt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481819-05CD-FC1E-1BC8-90B40C036A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4283" y="1686676"/>
            <a:ext cx="7772400" cy="348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73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5840C-137E-8731-D45C-24810736E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31409-2632-DBD2-007B-048F7EB77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Digital signatures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1A9DB6-8FC2-E4B5-8CCE-7162BF3E4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AEAD89A-444C-A681-A8C1-122F0CB6EAFB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85357F9B-526E-BB3C-7798-4062CBED0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5F63657E-C26E-387C-A686-E25D02AF0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1EF77B-3D61-1C5F-50AE-B3E06F3B1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96D6109-6571-6A17-B5E2-B3EB1566FD5F}"/>
              </a:ext>
            </a:extLst>
          </p:cNvPr>
          <p:cNvSpPr txBox="1">
            <a:spLocks/>
          </p:cNvSpPr>
          <p:nvPr/>
        </p:nvSpPr>
        <p:spPr>
          <a:xfrm>
            <a:off x="1083883" y="5582092"/>
            <a:ext cx="10213200" cy="88250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85000"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dirty="0">
                <a:latin typeface="+mn-lt"/>
              </a:rPr>
              <a:t>A party </a:t>
            </a:r>
            <a:r>
              <a:rPr lang="en-AT" b="1" dirty="0">
                <a:latin typeface="+mn-lt"/>
              </a:rPr>
              <a:t>signs</a:t>
            </a:r>
            <a:r>
              <a:rPr lang="en-AT" dirty="0">
                <a:latin typeface="+mn-lt"/>
              </a:rPr>
              <a:t> a message using its </a:t>
            </a:r>
            <a:r>
              <a:rPr lang="en-AT" b="1" dirty="0">
                <a:latin typeface="+mn-lt"/>
              </a:rPr>
              <a:t>private key</a:t>
            </a:r>
            <a:r>
              <a:rPr lang="en-AT" dirty="0">
                <a:latin typeface="+mn-lt"/>
              </a:rPr>
              <a:t>, and everyone else </a:t>
            </a:r>
            <a:r>
              <a:rPr lang="en-AT" b="1" dirty="0">
                <a:latin typeface="+mn-lt"/>
              </a:rPr>
              <a:t>verifies</a:t>
            </a:r>
            <a:r>
              <a:rPr lang="en-AT" dirty="0">
                <a:latin typeface="+mn-lt"/>
              </a:rPr>
              <a:t> the signature using the corresponding </a:t>
            </a:r>
            <a:r>
              <a:rPr lang="en-AT" b="1" dirty="0">
                <a:latin typeface="+mn-lt"/>
              </a:rPr>
              <a:t>public key</a:t>
            </a:r>
            <a:r>
              <a:rPr lang="en-AT" dirty="0">
                <a:latin typeface="+mn-lt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55DA99-5FB9-51CF-86F1-EE497661DB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7281" y="2018643"/>
            <a:ext cx="9537438" cy="282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87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521F6-BC28-2553-C70A-768A8C1E9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06932-C1F1-468E-4C83-3A48C2A71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2887186"/>
            <a:ext cx="10213200" cy="684304"/>
          </a:xfrm>
        </p:spPr>
        <p:txBody>
          <a:bodyPr>
            <a:normAutofit fontScale="90000"/>
          </a:bodyPr>
          <a:lstStyle/>
          <a:p>
            <a:pPr algn="ctr"/>
            <a:r>
              <a:rPr lang="en-AT" b="1" dirty="0"/>
              <a:t>How does a quantum computer break modern cryptography?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FBF5DE-4FB9-C454-3826-7C1FE974E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8AA96E1-463B-05E5-54BD-2865C0D8DE56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EA6ED0BF-E754-19E7-2ACA-D7D041354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5BB3C79F-EAD4-3C0C-49BD-2E5B820E1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B4A22C-3ACF-AC28-CE4A-F7EA6D059B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83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F313E-426F-5BAF-6182-91C6CB79E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22F35-C1CD-45CB-18B8-E5602D47C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R</a:t>
            </a:r>
            <a:r>
              <a:rPr lang="en-GB" b="1" dirty="0"/>
              <a:t>SA – Foundations </a:t>
            </a:r>
            <a:endParaRPr lang="en-AT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C0FE44-A7D2-0758-E017-25C5215BA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0F169DB-3E9F-3767-7AC9-B715EBC26D10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0DD8C488-E393-AB31-0F92-227323F24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1D997064-DCB9-E380-0FA6-B5B562A64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1434F4-1B47-74CE-6A07-385B0C2708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ACCA775-A916-DDBB-5556-1BFA358DCE46}"/>
              </a:ext>
            </a:extLst>
          </p:cNvPr>
          <p:cNvSpPr txBox="1">
            <a:spLocks/>
          </p:cNvSpPr>
          <p:nvPr/>
        </p:nvSpPr>
        <p:spPr>
          <a:xfrm>
            <a:off x="1283297" y="1373394"/>
            <a:ext cx="10213200" cy="262814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6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b="1" dirty="0">
                <a:latin typeface="+mn-lt"/>
              </a:rPr>
              <a:t>Key generation:</a:t>
            </a:r>
          </a:p>
          <a:p>
            <a:pPr algn="just"/>
            <a:endParaRPr lang="en-AT" b="1" dirty="0">
              <a:latin typeface="+mn-lt"/>
            </a:endParaRPr>
          </a:p>
          <a:p>
            <a:pPr marL="514350" indent="-514350" algn="just">
              <a:buAutoNum type="arabicPeriod"/>
            </a:pPr>
            <a:r>
              <a:rPr lang="en-AT" dirty="0">
                <a:latin typeface="+mn-lt"/>
              </a:rPr>
              <a:t>Choose two large prime numbers </a:t>
            </a:r>
            <a:r>
              <a:rPr lang="en-AT" b="1" i="1" dirty="0">
                <a:latin typeface="+mn-lt"/>
              </a:rPr>
              <a:t>p</a:t>
            </a:r>
            <a:r>
              <a:rPr lang="en-AT" dirty="0">
                <a:latin typeface="+mn-lt"/>
              </a:rPr>
              <a:t> and </a:t>
            </a:r>
            <a:r>
              <a:rPr lang="en-AT" b="1" i="1" dirty="0">
                <a:latin typeface="+mn-lt"/>
              </a:rPr>
              <a:t>q</a:t>
            </a:r>
            <a:endParaRPr lang="en-AT" b="1" dirty="0">
              <a:latin typeface="+mn-lt"/>
            </a:endParaRPr>
          </a:p>
          <a:p>
            <a:pPr marL="514350" indent="-514350" algn="just">
              <a:buAutoNum type="arabicPeriod"/>
            </a:pPr>
            <a:r>
              <a:rPr lang="en-AT" dirty="0">
                <a:latin typeface="+mn-lt"/>
              </a:rPr>
              <a:t>Calculate </a:t>
            </a:r>
            <a:r>
              <a:rPr lang="en-AT" b="1" i="1" dirty="0">
                <a:latin typeface="+mn-lt"/>
              </a:rPr>
              <a:t>n = p*q</a:t>
            </a:r>
          </a:p>
          <a:p>
            <a:pPr marL="514350" indent="-514350" algn="just">
              <a:buAutoNum type="arabicPeriod"/>
            </a:pPr>
            <a:r>
              <a:rPr lang="en-AT" dirty="0">
                <a:latin typeface="+mn-lt"/>
              </a:rPr>
              <a:t>Compute </a:t>
            </a:r>
            <a:r>
              <a:rPr lang="en-AT" i="1" dirty="0">
                <a:latin typeface="+mn-lt"/>
              </a:rPr>
              <a:t>l = lcm(p-1, q-1)</a:t>
            </a:r>
          </a:p>
          <a:p>
            <a:pPr marL="514350" indent="-514350" algn="just">
              <a:buAutoNum type="arabicPeriod"/>
            </a:pPr>
            <a:r>
              <a:rPr lang="en-AT" dirty="0">
                <a:latin typeface="+mn-lt"/>
              </a:rPr>
              <a:t>Choose </a:t>
            </a:r>
            <a:r>
              <a:rPr lang="en-AT" i="1" dirty="0">
                <a:latin typeface="+mn-lt"/>
              </a:rPr>
              <a:t>1 &lt; e &lt; l </a:t>
            </a:r>
            <a:r>
              <a:rPr lang="en-AT" dirty="0">
                <a:latin typeface="+mn-lt"/>
              </a:rPr>
              <a:t>with </a:t>
            </a:r>
            <a:r>
              <a:rPr lang="en-AT" i="1" dirty="0">
                <a:latin typeface="+mn-lt"/>
              </a:rPr>
              <a:t>gcd(e,l) = 1 (</a:t>
            </a:r>
            <a:r>
              <a:rPr lang="en-AT" dirty="0">
                <a:latin typeface="+mn-lt"/>
              </a:rPr>
              <a:t>often set to </a:t>
            </a:r>
            <a:r>
              <a:rPr lang="en-AT" i="1" dirty="0">
                <a:latin typeface="+mn-lt"/>
              </a:rPr>
              <a:t>65 537)</a:t>
            </a:r>
            <a:endParaRPr lang="en-AT" dirty="0">
              <a:latin typeface="+mn-lt"/>
            </a:endParaRPr>
          </a:p>
          <a:p>
            <a:pPr marL="514350" indent="-514350" algn="just">
              <a:buAutoNum type="arabicPeriod"/>
            </a:pPr>
            <a:r>
              <a:rPr lang="en-AT" dirty="0">
                <a:latin typeface="+mn-lt"/>
              </a:rPr>
              <a:t>Compute </a:t>
            </a:r>
            <a:r>
              <a:rPr lang="en-AT" i="1" dirty="0">
                <a:latin typeface="+mn-lt"/>
              </a:rPr>
              <a:t>d = e</a:t>
            </a:r>
            <a:r>
              <a:rPr lang="en-AT" i="1" baseline="30000" dirty="0">
                <a:latin typeface="+mn-lt"/>
              </a:rPr>
              <a:t>-1</a:t>
            </a:r>
            <a:r>
              <a:rPr lang="en-AT" i="1" dirty="0">
                <a:latin typeface="+mn-lt"/>
              </a:rPr>
              <a:t> mod l</a:t>
            </a:r>
          </a:p>
          <a:p>
            <a:pPr marL="514350" indent="-514350" algn="just">
              <a:buAutoNum type="arabicPeriod"/>
            </a:pPr>
            <a:endParaRPr lang="en-AT" i="1" dirty="0">
              <a:latin typeface="+mn-lt"/>
            </a:endParaRPr>
          </a:p>
          <a:p>
            <a:pPr algn="just"/>
            <a:r>
              <a:rPr lang="en-AT" b="1" dirty="0">
                <a:latin typeface="+mn-lt"/>
              </a:rPr>
              <a:t>Public key = (n, e)</a:t>
            </a:r>
          </a:p>
          <a:p>
            <a:pPr algn="just"/>
            <a:r>
              <a:rPr lang="en-AT" b="1" dirty="0">
                <a:latin typeface="+mn-lt"/>
              </a:rPr>
              <a:t>Private key = d (together with p, q and l)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062F51-82A7-0899-5B2D-6744E0D66D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8954" y="4169962"/>
            <a:ext cx="5883058" cy="22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882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37BB1-C527-1BA9-B8F1-1CF12283E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81F97-BD10-288D-DE2B-505912AD9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R</a:t>
            </a:r>
            <a:r>
              <a:rPr lang="en-GB" b="1" dirty="0"/>
              <a:t>SA – Foundations </a:t>
            </a:r>
            <a:endParaRPr lang="en-AT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1408B9-53B1-0F9B-ECE8-FDE0AF313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437A3A3-42F1-CD37-7D90-4D0DBA20576D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6C4EF3F2-EF5C-407A-6583-7612276FB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87C9F32C-E044-6C45-3892-82DC24E46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4BF963-9784-109E-D813-D2C9074314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36355F1-C0AE-1AE5-FE52-FDC5DB18C285}"/>
              </a:ext>
            </a:extLst>
          </p:cNvPr>
          <p:cNvSpPr txBox="1">
            <a:spLocks/>
          </p:cNvSpPr>
          <p:nvPr/>
        </p:nvSpPr>
        <p:spPr>
          <a:xfrm>
            <a:off x="1283297" y="1480117"/>
            <a:ext cx="10213200" cy="252141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b="1" dirty="0">
                <a:latin typeface="+mn-lt"/>
              </a:rPr>
              <a:t>Example:</a:t>
            </a:r>
          </a:p>
          <a:p>
            <a:pPr marL="514350" indent="-514350" algn="just">
              <a:buAutoNum type="arabicPeriod"/>
            </a:pPr>
            <a:r>
              <a:rPr lang="en-GB" i="1" dirty="0">
                <a:latin typeface="+mn-lt"/>
              </a:rPr>
              <a:t>p</a:t>
            </a:r>
            <a:r>
              <a:rPr lang="en-AT" i="1" dirty="0">
                <a:latin typeface="+mn-lt"/>
              </a:rPr>
              <a:t> = 61,</a:t>
            </a:r>
            <a:r>
              <a:rPr lang="en-AT" dirty="0">
                <a:latin typeface="+mn-lt"/>
              </a:rPr>
              <a:t> </a:t>
            </a:r>
            <a:r>
              <a:rPr lang="en-AT" i="1" dirty="0">
                <a:latin typeface="+mn-lt"/>
              </a:rPr>
              <a:t>q = 53</a:t>
            </a:r>
            <a:endParaRPr lang="en-AT" dirty="0">
              <a:latin typeface="+mn-lt"/>
            </a:endParaRPr>
          </a:p>
          <a:p>
            <a:pPr marL="514350" indent="-514350" algn="just">
              <a:buAutoNum type="arabicPeriod"/>
            </a:pPr>
            <a:r>
              <a:rPr lang="en-AT" i="1" dirty="0">
                <a:latin typeface="+mn-lt"/>
              </a:rPr>
              <a:t>n = p*q = 3233</a:t>
            </a:r>
          </a:p>
          <a:p>
            <a:pPr marL="514350" indent="-514350" algn="just">
              <a:buAutoNum type="arabicPeriod"/>
            </a:pPr>
            <a:r>
              <a:rPr lang="en-AT" i="1" dirty="0">
                <a:latin typeface="+mn-lt"/>
              </a:rPr>
              <a:t>l = lcm(p-1, q-1) = 780</a:t>
            </a:r>
          </a:p>
          <a:p>
            <a:pPr marL="514350" indent="-514350" algn="just">
              <a:buAutoNum type="arabicPeriod"/>
            </a:pPr>
            <a:r>
              <a:rPr lang="en-AT" i="1" dirty="0">
                <a:latin typeface="+mn-lt"/>
              </a:rPr>
              <a:t>e = 17</a:t>
            </a:r>
            <a:endParaRPr lang="en-AT" dirty="0">
              <a:latin typeface="+mn-lt"/>
            </a:endParaRPr>
          </a:p>
          <a:p>
            <a:pPr marL="514350" indent="-514350" algn="just">
              <a:buAutoNum type="arabicPeriod"/>
            </a:pPr>
            <a:r>
              <a:rPr lang="en-AT" i="1" dirty="0">
                <a:latin typeface="+mn-lt"/>
              </a:rPr>
              <a:t>d = e</a:t>
            </a:r>
            <a:r>
              <a:rPr lang="en-AT" i="1" baseline="30000" dirty="0">
                <a:latin typeface="+mn-lt"/>
              </a:rPr>
              <a:t>-1</a:t>
            </a:r>
            <a:r>
              <a:rPr lang="en-AT" i="1" dirty="0">
                <a:latin typeface="+mn-lt"/>
              </a:rPr>
              <a:t> mod l = 413</a:t>
            </a:r>
          </a:p>
          <a:p>
            <a:pPr marL="514350" indent="-514350" algn="just">
              <a:buAutoNum type="arabicPeriod"/>
            </a:pPr>
            <a:endParaRPr lang="en-AT" i="1" dirty="0">
              <a:latin typeface="+mn-lt"/>
            </a:endParaRPr>
          </a:p>
          <a:p>
            <a:pPr algn="just"/>
            <a:r>
              <a:rPr lang="en-AT" b="1" dirty="0">
                <a:latin typeface="+mn-lt"/>
              </a:rPr>
              <a:t>Public key = (3233, 17)</a:t>
            </a:r>
          </a:p>
          <a:p>
            <a:pPr algn="just"/>
            <a:r>
              <a:rPr lang="en-AT" b="1" dirty="0">
                <a:latin typeface="+mn-lt"/>
              </a:rPr>
              <a:t>Private key = 413 (p = 61, q = 53 and l = 780)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FC2876-1466-B43F-115B-78F0613067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8954" y="4169962"/>
            <a:ext cx="5883058" cy="22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2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CE46F-757A-4C64-3569-75DFCA05D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56680-2F87-4006-2EDE-6A1165778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R</a:t>
            </a:r>
            <a:r>
              <a:rPr lang="en-GB" b="1" dirty="0"/>
              <a:t>SA – Foundations </a:t>
            </a:r>
            <a:endParaRPr lang="en-AT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AC6E09-A54A-82EC-6F88-0DA23DC28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8990165-F481-715B-7CD7-8B4177DE5E3B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4FBAA2E7-28EE-A306-285D-02C1163D5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E70C4084-32E1-8042-3F6E-A7CA77EE8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B58E83-7B6D-24A9-755A-89A561C030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0FDE083-4451-FDF6-EB83-78430633B3B0}"/>
              </a:ext>
            </a:extLst>
          </p:cNvPr>
          <p:cNvSpPr txBox="1">
            <a:spLocks/>
          </p:cNvSpPr>
          <p:nvPr/>
        </p:nvSpPr>
        <p:spPr>
          <a:xfrm>
            <a:off x="1283297" y="1480116"/>
            <a:ext cx="10213200" cy="237778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dirty="0">
                <a:latin typeface="+mn-lt"/>
              </a:rPr>
              <a:t>Encryption and decryption reverse each other under the correct key pair. </a:t>
            </a:r>
          </a:p>
          <a:p>
            <a:pPr algn="just"/>
            <a:endParaRPr lang="en-AT" b="1" dirty="0">
              <a:latin typeface="+mn-lt"/>
            </a:endParaRPr>
          </a:p>
          <a:p>
            <a:pPr algn="just"/>
            <a:r>
              <a:rPr lang="en-AT" b="1" dirty="0">
                <a:latin typeface="+mn-lt"/>
              </a:rPr>
              <a:t>Encryption:</a:t>
            </a:r>
          </a:p>
          <a:p>
            <a:pPr algn="just"/>
            <a:r>
              <a:rPr lang="en-GB" i="1" dirty="0">
                <a:latin typeface="+mn-lt"/>
              </a:rPr>
              <a:t>C</a:t>
            </a:r>
            <a:r>
              <a:rPr lang="en-AT" i="1" dirty="0">
                <a:latin typeface="+mn-lt"/>
              </a:rPr>
              <a:t> = m</a:t>
            </a:r>
            <a:r>
              <a:rPr lang="en-AT" i="1" baseline="30000" dirty="0">
                <a:latin typeface="+mn-lt"/>
              </a:rPr>
              <a:t>e</a:t>
            </a:r>
            <a:r>
              <a:rPr lang="en-AT" i="1" dirty="0">
                <a:latin typeface="+mn-lt"/>
              </a:rPr>
              <a:t> mod n</a:t>
            </a:r>
          </a:p>
          <a:p>
            <a:pPr algn="just"/>
            <a:endParaRPr lang="en-AT" b="1" dirty="0">
              <a:latin typeface="+mn-lt"/>
            </a:endParaRPr>
          </a:p>
          <a:p>
            <a:pPr algn="just"/>
            <a:r>
              <a:rPr lang="en-AT" b="1" dirty="0">
                <a:latin typeface="+mn-lt"/>
              </a:rPr>
              <a:t>Decryption:</a:t>
            </a:r>
          </a:p>
          <a:p>
            <a:pPr algn="just"/>
            <a:r>
              <a:rPr lang="en-AT" i="1" dirty="0">
                <a:latin typeface="+mn-lt"/>
              </a:rPr>
              <a:t>C</a:t>
            </a:r>
            <a:r>
              <a:rPr lang="en-AT" i="1" baseline="30000" dirty="0">
                <a:latin typeface="+mn-lt"/>
              </a:rPr>
              <a:t>d</a:t>
            </a:r>
            <a:r>
              <a:rPr lang="en-AT" i="1" dirty="0">
                <a:latin typeface="+mn-lt"/>
              </a:rPr>
              <a:t> mod n = m</a:t>
            </a:r>
            <a:r>
              <a:rPr lang="en-AT" i="1" baseline="30000" dirty="0">
                <a:latin typeface="+mn-lt"/>
              </a:rPr>
              <a:t>ed </a:t>
            </a:r>
            <a:r>
              <a:rPr lang="en-AT" i="1" dirty="0">
                <a:latin typeface="+mn-lt"/>
              </a:rPr>
              <a:t>mod n = 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F64BC5-81DA-3553-E25A-888AA179C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8954" y="4169962"/>
            <a:ext cx="5883058" cy="22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5218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2361F-0DBB-FC6D-2A8D-95ECAFF8B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07007-6DD9-D8EE-B53A-0FEA4A6E4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R</a:t>
            </a:r>
            <a:r>
              <a:rPr lang="en-GB" b="1" dirty="0"/>
              <a:t>SA – Foundations </a:t>
            </a:r>
            <a:endParaRPr lang="en-AT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C6F05A-68D8-EBE8-BDB7-055B96F1A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B565E00-66D1-86D2-7176-8F675DA6CBE1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854E116C-CF63-E95C-C6E2-E87CD4397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A599F3C3-44F9-8513-6E22-CD5118C63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BB1BB1-C9D1-5B4F-8B92-BF0B7738C7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7047494-04B4-8914-4E39-9668B58483B3}"/>
              </a:ext>
            </a:extLst>
          </p:cNvPr>
          <p:cNvSpPr txBox="1">
            <a:spLocks/>
          </p:cNvSpPr>
          <p:nvPr/>
        </p:nvSpPr>
        <p:spPr>
          <a:xfrm>
            <a:off x="1283297" y="1480116"/>
            <a:ext cx="10213200" cy="237778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7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b="1" dirty="0">
                <a:latin typeface="+mn-lt"/>
              </a:rPr>
              <a:t>Public key = (3233, 17)</a:t>
            </a:r>
          </a:p>
          <a:p>
            <a:pPr algn="just"/>
            <a:r>
              <a:rPr lang="en-AT" b="1" dirty="0">
                <a:latin typeface="+mn-lt"/>
              </a:rPr>
              <a:t>Private key = 413 (p = 61, q = 53 and l = 780)</a:t>
            </a:r>
          </a:p>
          <a:p>
            <a:pPr algn="just"/>
            <a:endParaRPr lang="en-AT" b="1" dirty="0">
              <a:latin typeface="+mn-lt"/>
            </a:endParaRPr>
          </a:p>
          <a:p>
            <a:pPr algn="just"/>
            <a:r>
              <a:rPr lang="en-AT" dirty="0">
                <a:latin typeface="+mn-lt"/>
              </a:rPr>
              <a:t>Let m be the message 65. Then:</a:t>
            </a:r>
          </a:p>
          <a:p>
            <a:pPr algn="just"/>
            <a:endParaRPr lang="en-AT" dirty="0">
              <a:latin typeface="+mn-lt"/>
            </a:endParaRPr>
          </a:p>
          <a:p>
            <a:pPr algn="just"/>
            <a:r>
              <a:rPr lang="en-AT" b="1" dirty="0">
                <a:latin typeface="+mn-lt"/>
              </a:rPr>
              <a:t>Encryption: </a:t>
            </a:r>
            <a:r>
              <a:rPr lang="en-AT" dirty="0">
                <a:latin typeface="+mn-lt"/>
              </a:rPr>
              <a:t>C = 65</a:t>
            </a:r>
            <a:r>
              <a:rPr lang="en-AT" baseline="30000" dirty="0">
                <a:latin typeface="+mn-lt"/>
              </a:rPr>
              <a:t>17</a:t>
            </a:r>
            <a:r>
              <a:rPr lang="en-AT" dirty="0">
                <a:latin typeface="+mn-lt"/>
              </a:rPr>
              <a:t> mod 3233 = 2790</a:t>
            </a:r>
          </a:p>
          <a:p>
            <a:pPr algn="just"/>
            <a:r>
              <a:rPr lang="en-AT" b="1" dirty="0">
                <a:latin typeface="+mn-lt"/>
              </a:rPr>
              <a:t>Decryption: </a:t>
            </a:r>
            <a:r>
              <a:rPr lang="en-AT" dirty="0">
                <a:latin typeface="+mn-lt"/>
              </a:rPr>
              <a:t>C</a:t>
            </a:r>
            <a:r>
              <a:rPr lang="en-AT" baseline="30000" dirty="0">
                <a:latin typeface="+mn-lt"/>
              </a:rPr>
              <a:t>413 </a:t>
            </a:r>
            <a:r>
              <a:rPr lang="en-AT" dirty="0">
                <a:latin typeface="+mn-lt"/>
              </a:rPr>
              <a:t>mod 3233 = 2790</a:t>
            </a:r>
            <a:r>
              <a:rPr lang="en-AT" baseline="30000" dirty="0">
                <a:latin typeface="+mn-lt"/>
              </a:rPr>
              <a:t>413</a:t>
            </a:r>
            <a:r>
              <a:rPr lang="en-AT" dirty="0">
                <a:latin typeface="+mn-lt"/>
              </a:rPr>
              <a:t> mod 3233 = 65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C26482-91BE-436E-A042-9BAEE91978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8954" y="4179901"/>
            <a:ext cx="5883058" cy="22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139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619E4-7F36-EE46-8817-18EC5C69B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77874-3179-9AA5-AD9D-F56F4B863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de-AT" b="1" dirty="0"/>
              <a:t>RSA – </a:t>
            </a:r>
            <a:r>
              <a:rPr lang="de-AT" b="1" dirty="0" err="1"/>
              <a:t>What</a:t>
            </a:r>
            <a:r>
              <a:rPr lang="de-AT" b="1" dirty="0"/>
              <a:t> </a:t>
            </a:r>
            <a:r>
              <a:rPr lang="de-AT" b="1" dirty="0" err="1"/>
              <a:t>is</a:t>
            </a:r>
            <a:r>
              <a:rPr lang="de-AT" b="1" dirty="0"/>
              <a:t> </a:t>
            </a:r>
            <a:r>
              <a:rPr lang="de-AT" b="1" dirty="0" err="1"/>
              <a:t>the</a:t>
            </a:r>
            <a:r>
              <a:rPr lang="de-AT" b="1" dirty="0"/>
              <a:t> </a:t>
            </a:r>
            <a:r>
              <a:rPr lang="de-AT" b="1" dirty="0" err="1"/>
              <a:t>security</a:t>
            </a:r>
            <a:r>
              <a:rPr lang="de-AT" b="1" dirty="0"/>
              <a:t> </a:t>
            </a:r>
            <a:r>
              <a:rPr lang="de-AT" b="1" dirty="0" err="1"/>
              <a:t>relying</a:t>
            </a:r>
            <a:r>
              <a:rPr lang="de-AT" b="1" dirty="0"/>
              <a:t> on?</a:t>
            </a:r>
            <a:endParaRPr lang="en-AT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6FF9D4-5C8D-B76C-D26D-26BA1B9F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8CA4355-FD41-9B2A-E059-44721B2674BF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8A0632D1-2366-CFB1-2AF0-248DEDE11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04474744-3338-36C3-64AA-56E8B1E0E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0E6FAD-CF4F-A390-2716-C94A248825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AF11780-FC5A-131E-DCAE-D1322D85A4F9}"/>
              </a:ext>
            </a:extLst>
          </p:cNvPr>
          <p:cNvSpPr txBox="1">
            <a:spLocks/>
          </p:cNvSpPr>
          <p:nvPr/>
        </p:nvSpPr>
        <p:spPr>
          <a:xfrm>
            <a:off x="1083883" y="1416111"/>
            <a:ext cx="10213200" cy="258422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sz="1600" dirty="0">
                <a:latin typeface="+mn-lt"/>
              </a:rPr>
              <a:t>The security stems from the fact that it is </a:t>
            </a:r>
            <a:r>
              <a:rPr lang="en-AT" sz="1600" b="1" dirty="0">
                <a:latin typeface="+mn-lt"/>
              </a:rPr>
              <a:t>hard</a:t>
            </a:r>
            <a:r>
              <a:rPr lang="en-AT" sz="1600" dirty="0">
                <a:latin typeface="+mn-lt"/>
              </a:rPr>
              <a:t> to </a:t>
            </a:r>
            <a:r>
              <a:rPr lang="en-AT" sz="1600" b="1" dirty="0">
                <a:latin typeface="+mn-lt"/>
              </a:rPr>
              <a:t>determine</a:t>
            </a:r>
            <a:r>
              <a:rPr lang="en-AT" sz="1600" dirty="0">
                <a:latin typeface="+mn-lt"/>
              </a:rPr>
              <a:t> </a:t>
            </a:r>
            <a:r>
              <a:rPr lang="en-AT" sz="1600" b="1" i="1" u="sng" dirty="0">
                <a:latin typeface="+mn-lt"/>
              </a:rPr>
              <a:t>p</a:t>
            </a:r>
            <a:r>
              <a:rPr lang="en-AT" sz="1600" dirty="0">
                <a:latin typeface="+mn-lt"/>
              </a:rPr>
              <a:t> and </a:t>
            </a:r>
            <a:r>
              <a:rPr lang="en-AT" sz="1600" b="1" i="1" u="sng" dirty="0">
                <a:latin typeface="+mn-lt"/>
              </a:rPr>
              <a:t>q</a:t>
            </a:r>
            <a:r>
              <a:rPr lang="en-AT" sz="1600" i="1" dirty="0">
                <a:latin typeface="+mn-lt"/>
              </a:rPr>
              <a:t> </a:t>
            </a:r>
            <a:r>
              <a:rPr lang="en-AT" sz="1600" dirty="0">
                <a:latin typeface="+mn-lt"/>
              </a:rPr>
              <a:t>from just </a:t>
            </a:r>
            <a:r>
              <a:rPr lang="en-AT" sz="1600" b="1" dirty="0">
                <a:latin typeface="+mn-lt"/>
              </a:rPr>
              <a:t>knowing</a:t>
            </a:r>
            <a:r>
              <a:rPr lang="en-AT" sz="1600" dirty="0">
                <a:latin typeface="+mn-lt"/>
              </a:rPr>
              <a:t> </a:t>
            </a:r>
            <a:r>
              <a:rPr lang="en-AT" sz="1600" b="1" i="1" u="sng" dirty="0">
                <a:latin typeface="+mn-lt"/>
              </a:rPr>
              <a:t>n</a:t>
            </a:r>
            <a:r>
              <a:rPr lang="en-AT" sz="1600" dirty="0">
                <a:latin typeface="+mn-lt"/>
              </a:rPr>
              <a:t>!!!</a:t>
            </a:r>
          </a:p>
          <a:p>
            <a:pPr algn="just"/>
            <a:endParaRPr lang="en-AT" sz="1600" dirty="0">
              <a:latin typeface="+mn-lt"/>
            </a:endParaRPr>
          </a:p>
          <a:p>
            <a:pPr algn="just"/>
            <a:r>
              <a:rPr lang="en-AT" sz="1600" dirty="0">
                <a:latin typeface="+mn-lt"/>
              </a:rPr>
              <a:t>If we were to know </a:t>
            </a:r>
            <a:r>
              <a:rPr lang="en-AT" sz="1600" i="1" dirty="0">
                <a:latin typeface="+mn-lt"/>
              </a:rPr>
              <a:t>p </a:t>
            </a:r>
            <a:r>
              <a:rPr lang="en-AT" sz="1600" dirty="0">
                <a:latin typeface="+mn-lt"/>
              </a:rPr>
              <a:t>and </a:t>
            </a:r>
            <a:r>
              <a:rPr lang="en-AT" sz="1600" i="1" dirty="0">
                <a:latin typeface="+mn-lt"/>
              </a:rPr>
              <a:t>q</a:t>
            </a:r>
            <a:r>
              <a:rPr lang="en-AT" sz="1600" dirty="0">
                <a:latin typeface="+mn-lt"/>
              </a:rPr>
              <a:t> we compute: </a:t>
            </a:r>
          </a:p>
          <a:p>
            <a:pPr algn="just"/>
            <a:r>
              <a:rPr lang="en-AT" sz="1600" b="1" dirty="0">
                <a:latin typeface="+mn-lt"/>
              </a:rPr>
              <a:t>l = lcm(p-1, q-1)</a:t>
            </a:r>
          </a:p>
          <a:p>
            <a:pPr algn="just"/>
            <a:endParaRPr lang="en-AT" sz="1600" dirty="0">
              <a:latin typeface="+mn-lt"/>
            </a:endParaRPr>
          </a:p>
          <a:p>
            <a:pPr algn="just"/>
            <a:r>
              <a:rPr lang="en-GB" sz="1600" dirty="0">
                <a:latin typeface="+mn-lt"/>
              </a:rPr>
              <a:t>A</a:t>
            </a:r>
            <a:r>
              <a:rPr lang="en-AT" sz="1600" dirty="0">
                <a:latin typeface="+mn-lt"/>
              </a:rPr>
              <a:t>nd from there:</a:t>
            </a:r>
          </a:p>
          <a:p>
            <a:pPr algn="just"/>
            <a:r>
              <a:rPr lang="en-AT" sz="1600" b="1" dirty="0">
                <a:latin typeface="+mn-lt"/>
              </a:rPr>
              <a:t>d = e</a:t>
            </a:r>
            <a:r>
              <a:rPr lang="en-AT" sz="1600" b="1" baseline="30000" dirty="0">
                <a:latin typeface="+mn-lt"/>
              </a:rPr>
              <a:t>-1</a:t>
            </a:r>
            <a:r>
              <a:rPr lang="en-AT" sz="1600" b="1" dirty="0">
                <a:latin typeface="+mn-lt"/>
              </a:rPr>
              <a:t> mod l</a:t>
            </a:r>
          </a:p>
          <a:p>
            <a:pPr algn="just"/>
            <a:endParaRPr lang="en-AT" sz="1600" b="1" i="1" dirty="0">
              <a:latin typeface="+mn-lt"/>
            </a:endParaRPr>
          </a:p>
          <a:p>
            <a:pPr algn="just"/>
            <a:r>
              <a:rPr lang="en-AT" sz="1600" dirty="0">
                <a:latin typeface="+mn-lt"/>
              </a:rPr>
              <a:t>Now we know the </a:t>
            </a:r>
            <a:r>
              <a:rPr lang="en-AT" sz="1600" b="1" dirty="0">
                <a:latin typeface="+mn-lt"/>
              </a:rPr>
              <a:t>private key </a:t>
            </a:r>
            <a:r>
              <a:rPr lang="en-AT" sz="1600" dirty="0">
                <a:latin typeface="+mn-lt"/>
              </a:rPr>
              <a:t>and can decrypt any encrypted message C:</a:t>
            </a:r>
          </a:p>
          <a:p>
            <a:pPr algn="just"/>
            <a:r>
              <a:rPr lang="en-AT" sz="1600" b="1" dirty="0">
                <a:latin typeface="+mn-lt"/>
              </a:rPr>
              <a:t>C</a:t>
            </a:r>
            <a:r>
              <a:rPr lang="en-AT" sz="1600" b="1" baseline="30000" dirty="0">
                <a:latin typeface="+mn-lt"/>
              </a:rPr>
              <a:t>d</a:t>
            </a:r>
            <a:r>
              <a:rPr lang="en-AT" sz="1600" b="1" dirty="0">
                <a:latin typeface="+mn-lt"/>
              </a:rPr>
              <a:t> mod n = m</a:t>
            </a:r>
            <a:r>
              <a:rPr lang="en-AT" sz="1600" b="1" baseline="30000" dirty="0">
                <a:latin typeface="+mn-lt"/>
              </a:rPr>
              <a:t>ed </a:t>
            </a:r>
            <a:r>
              <a:rPr lang="en-AT" sz="1600" b="1" dirty="0">
                <a:latin typeface="+mn-lt"/>
              </a:rPr>
              <a:t>mod n = 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816776-10EE-2B33-D10A-C5283EC95D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8954" y="4169962"/>
            <a:ext cx="5883058" cy="22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57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3087E-E9F2-C709-7562-688CE103A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8AFD5-C539-ECFC-21C4-5D452F1B0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de-AT" b="1" dirty="0"/>
              <a:t>RSA – </a:t>
            </a:r>
            <a:r>
              <a:rPr lang="de-AT" b="1" dirty="0" err="1"/>
              <a:t>What</a:t>
            </a:r>
            <a:r>
              <a:rPr lang="de-AT" b="1" dirty="0"/>
              <a:t> </a:t>
            </a:r>
            <a:r>
              <a:rPr lang="de-AT" b="1" dirty="0" err="1"/>
              <a:t>is</a:t>
            </a:r>
            <a:r>
              <a:rPr lang="de-AT" b="1" dirty="0"/>
              <a:t> </a:t>
            </a:r>
            <a:r>
              <a:rPr lang="de-AT" b="1" dirty="0" err="1"/>
              <a:t>the</a:t>
            </a:r>
            <a:r>
              <a:rPr lang="de-AT" b="1" dirty="0"/>
              <a:t> </a:t>
            </a:r>
            <a:r>
              <a:rPr lang="de-AT" b="1" dirty="0" err="1"/>
              <a:t>security</a:t>
            </a:r>
            <a:r>
              <a:rPr lang="de-AT" b="1" dirty="0"/>
              <a:t> </a:t>
            </a:r>
            <a:r>
              <a:rPr lang="de-AT" b="1" dirty="0" err="1"/>
              <a:t>relying</a:t>
            </a:r>
            <a:r>
              <a:rPr lang="de-AT" b="1" dirty="0"/>
              <a:t> on?</a:t>
            </a:r>
            <a:endParaRPr lang="en-AT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92C8C5-8CE8-5333-BF46-C88932AA7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E913C70-794C-DBD4-78D5-535C9BE6027C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ED21A1E7-FEC8-8602-9FF6-E3DFA6219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CDFAE29A-4A04-E282-F503-23B1784FC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FA4CCE-4378-8531-417F-5752C7894C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03AD8DF-06B7-EF3A-5BB4-BDE470C12721}"/>
              </a:ext>
            </a:extLst>
          </p:cNvPr>
          <p:cNvSpPr txBox="1">
            <a:spLocks/>
          </p:cNvSpPr>
          <p:nvPr/>
        </p:nvSpPr>
        <p:spPr>
          <a:xfrm>
            <a:off x="1083883" y="1416111"/>
            <a:ext cx="10213200" cy="258422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AT" sz="1600" dirty="0">
                <a:latin typeface="+mn-lt"/>
              </a:rPr>
              <a:t>How </a:t>
            </a:r>
            <a:r>
              <a:rPr lang="de-AT" sz="1600" dirty="0" err="1">
                <a:latin typeface="+mn-lt"/>
              </a:rPr>
              <a:t>would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you</a:t>
            </a:r>
            <a:r>
              <a:rPr lang="de-AT" sz="1600" dirty="0">
                <a:latin typeface="+mn-lt"/>
              </a:rPr>
              <a:t> </a:t>
            </a:r>
            <a:r>
              <a:rPr lang="de-AT" sz="1600" b="1" dirty="0" err="1">
                <a:latin typeface="+mn-lt"/>
              </a:rPr>
              <a:t>factorize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number</a:t>
            </a:r>
            <a:r>
              <a:rPr lang="de-AT" sz="1600" dirty="0">
                <a:latin typeface="+mn-lt"/>
              </a:rPr>
              <a:t> </a:t>
            </a:r>
            <a:r>
              <a:rPr lang="de-AT" sz="1600" b="1" dirty="0">
                <a:latin typeface="+mn-lt"/>
              </a:rPr>
              <a:t>3233 </a:t>
            </a:r>
            <a:r>
              <a:rPr lang="de-AT" sz="1600" dirty="0" err="1">
                <a:latin typeface="+mn-lt"/>
              </a:rPr>
              <a:t>to</a:t>
            </a:r>
            <a:r>
              <a:rPr lang="de-AT" sz="1600" dirty="0">
                <a:latin typeface="+mn-lt"/>
              </a:rPr>
              <a:t> find </a:t>
            </a:r>
            <a:r>
              <a:rPr lang="de-AT" sz="1600" b="1" dirty="0">
                <a:latin typeface="+mn-lt"/>
              </a:rPr>
              <a:t>p</a:t>
            </a:r>
            <a:r>
              <a:rPr lang="de-AT" sz="1600" dirty="0">
                <a:latin typeface="+mn-lt"/>
              </a:rPr>
              <a:t> and </a:t>
            </a:r>
            <a:r>
              <a:rPr lang="de-AT" sz="1600" b="1" dirty="0" err="1">
                <a:latin typeface="+mn-lt"/>
              </a:rPr>
              <a:t>q</a:t>
            </a:r>
            <a:r>
              <a:rPr lang="de-AT" sz="1600" dirty="0">
                <a:latin typeface="+mn-lt"/>
              </a:rPr>
              <a:t>?</a:t>
            </a:r>
          </a:p>
          <a:p>
            <a:pPr algn="just"/>
            <a:endParaRPr lang="de-AT" sz="1600" b="1" dirty="0">
              <a:latin typeface="+mn-lt"/>
            </a:endParaRPr>
          </a:p>
          <a:p>
            <a:pPr algn="just"/>
            <a:r>
              <a:rPr lang="en-AT" sz="1600" dirty="0">
                <a:latin typeface="+mn-lt"/>
              </a:rPr>
              <a:t>3233:2 = 1616,5</a:t>
            </a:r>
          </a:p>
          <a:p>
            <a:pPr algn="just"/>
            <a:r>
              <a:rPr lang="en-AT" sz="1600" dirty="0">
                <a:latin typeface="+mn-lt"/>
              </a:rPr>
              <a:t>3233:3 = 1077,666…</a:t>
            </a:r>
          </a:p>
          <a:p>
            <a:pPr algn="just"/>
            <a:r>
              <a:rPr lang="en-AT" sz="1600" dirty="0">
                <a:latin typeface="+mn-lt"/>
              </a:rPr>
              <a:t>3233:4 = 808,25</a:t>
            </a:r>
          </a:p>
          <a:p>
            <a:pPr algn="just"/>
            <a:r>
              <a:rPr lang="en-AT" sz="1600" dirty="0">
                <a:latin typeface="+mn-lt"/>
              </a:rPr>
              <a:t>3233:5 = 646,5</a:t>
            </a:r>
          </a:p>
          <a:p>
            <a:pPr algn="just"/>
            <a:r>
              <a:rPr lang="en-AT" sz="1600" dirty="0">
                <a:latin typeface="+mn-lt"/>
              </a:rPr>
              <a:t>…</a:t>
            </a:r>
          </a:p>
          <a:p>
            <a:pPr algn="just"/>
            <a:endParaRPr lang="en-AT" sz="1600" b="1" dirty="0">
              <a:latin typeface="+mn-lt"/>
            </a:endParaRPr>
          </a:p>
          <a:p>
            <a:pPr algn="just"/>
            <a:r>
              <a:rPr lang="en-AT" sz="1600" dirty="0">
                <a:latin typeface="+mn-lt"/>
              </a:rPr>
              <a:t>Just </a:t>
            </a:r>
            <a:r>
              <a:rPr lang="en-AT" sz="1600" b="1" dirty="0">
                <a:latin typeface="+mn-lt"/>
              </a:rPr>
              <a:t>trial-and-error</a:t>
            </a:r>
            <a:r>
              <a:rPr lang="en-AT" sz="1600" dirty="0">
                <a:latin typeface="+mn-lt"/>
              </a:rPr>
              <a:t> is not leading to any result soon, and the </a:t>
            </a:r>
            <a:r>
              <a:rPr lang="en-AT" sz="1600" b="1" dirty="0">
                <a:latin typeface="+mn-lt"/>
              </a:rPr>
              <a:t>best</a:t>
            </a:r>
            <a:r>
              <a:rPr lang="en-AT" sz="1600" dirty="0">
                <a:latin typeface="+mn-lt"/>
              </a:rPr>
              <a:t> known </a:t>
            </a:r>
            <a:r>
              <a:rPr lang="en-AT" sz="1600" b="1" dirty="0">
                <a:latin typeface="+mn-lt"/>
              </a:rPr>
              <a:t>classical</a:t>
            </a:r>
            <a:r>
              <a:rPr lang="en-AT" sz="1600" dirty="0">
                <a:latin typeface="+mn-lt"/>
              </a:rPr>
              <a:t> algorithms have </a:t>
            </a:r>
            <a:r>
              <a:rPr lang="en-AT" sz="1600" b="1" dirty="0">
                <a:latin typeface="+mn-lt"/>
              </a:rPr>
              <a:t>(sub)exponential</a:t>
            </a:r>
            <a:r>
              <a:rPr lang="en-AT" sz="1600" dirty="0">
                <a:latin typeface="+mn-lt"/>
              </a:rPr>
              <a:t> runtime. At some point, however, you find:</a:t>
            </a:r>
          </a:p>
          <a:p>
            <a:pPr algn="just"/>
            <a:endParaRPr lang="en-AT" sz="1600" dirty="0">
              <a:latin typeface="+mn-lt"/>
            </a:endParaRPr>
          </a:p>
          <a:p>
            <a:pPr algn="just"/>
            <a:r>
              <a:rPr lang="en-AT" sz="1600" b="1" dirty="0">
                <a:latin typeface="+mn-lt"/>
              </a:rPr>
              <a:t>3233 : 53 = 61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53A724-0366-A992-3DD3-B64093DCB1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8954" y="4169962"/>
            <a:ext cx="5883058" cy="224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66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8FBAA-6530-6C31-51A4-9C2738F64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38F2E-74CE-662A-E1FE-98F5A26C9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de-AT" b="1" dirty="0" err="1"/>
              <a:t>Shor‘s</a:t>
            </a:r>
            <a:r>
              <a:rPr lang="de-AT" b="1" dirty="0"/>
              <a:t> </a:t>
            </a:r>
            <a:r>
              <a:rPr lang="de-AT" b="1" dirty="0" err="1"/>
              <a:t>algorithm</a:t>
            </a:r>
            <a:r>
              <a:rPr lang="de-AT" b="1" dirty="0"/>
              <a:t> </a:t>
            </a:r>
            <a:r>
              <a:rPr lang="de-AT" b="1" dirty="0" err="1"/>
              <a:t>for</a:t>
            </a:r>
            <a:r>
              <a:rPr lang="de-AT" b="1" dirty="0"/>
              <a:t> integer </a:t>
            </a:r>
            <a:r>
              <a:rPr lang="de-AT" b="1" dirty="0" err="1"/>
              <a:t>factorization</a:t>
            </a:r>
            <a:endParaRPr lang="en-AT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38EC6B-E3B0-79A9-690C-A46227F53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CF80364-CC58-1FC5-585E-2D62E5A872B5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D15E8382-70C9-2285-161A-E0AE5CDE4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5DEFF000-1660-0A92-C4F0-D84AF2688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EB72BF-1222-4941-A729-5C925EAF49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84751CC6-FD29-AF72-3319-AFEE99EA0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252" y="2944523"/>
            <a:ext cx="4986959" cy="177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6B3FD6D-9E39-4D17-4B45-9EDD2A6FAF97}"/>
              </a:ext>
            </a:extLst>
          </p:cNvPr>
          <p:cNvSpPr txBox="1">
            <a:spLocks/>
          </p:cNvSpPr>
          <p:nvPr/>
        </p:nvSpPr>
        <p:spPr>
          <a:xfrm>
            <a:off x="638785" y="6216761"/>
            <a:ext cx="10213200" cy="56779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100" dirty="0"/>
              <a:t>Algorithm from “Quantum Computation and Quantum Inforamtion” by Nielsen &amp; Chuang</a:t>
            </a:r>
          </a:p>
          <a:p>
            <a:r>
              <a:rPr lang="en-AT" sz="1100" dirty="0"/>
              <a:t>Figure taken from </a:t>
            </a:r>
            <a:r>
              <a:rPr lang="en-GB" sz="1100" dirty="0"/>
              <a:t>https://</a:t>
            </a:r>
            <a:r>
              <a:rPr lang="en-GB" sz="1100" dirty="0" err="1"/>
              <a:t>en.wikipedia.org</a:t>
            </a:r>
            <a:r>
              <a:rPr lang="en-GB" sz="1100" dirty="0"/>
              <a:t>/wiki/Shor%27s_algorithm#/media/</a:t>
            </a:r>
            <a:r>
              <a:rPr lang="en-GB" sz="1100" dirty="0" err="1"/>
              <a:t>File:Shor's_algorithm.svg</a:t>
            </a:r>
            <a:r>
              <a:rPr lang="en-AT" sz="11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2B39FD-FEBB-6C15-7FB2-5DE72DEB71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447" y="1754076"/>
            <a:ext cx="5855036" cy="33979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45FA76-6CC1-14DF-D921-146FA052FF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447" y="5036981"/>
            <a:ext cx="5855036" cy="72160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928D6F8-947C-45F3-8FDE-F0D006024FD1}"/>
              </a:ext>
            </a:extLst>
          </p:cNvPr>
          <p:cNvSpPr txBox="1">
            <a:spLocks/>
          </p:cNvSpPr>
          <p:nvPr/>
        </p:nvSpPr>
        <p:spPr>
          <a:xfrm>
            <a:off x="638785" y="5820295"/>
            <a:ext cx="10213200" cy="33475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1800" b="1" dirty="0"/>
              <a:t>IMPORTANT: This </a:t>
            </a:r>
            <a:r>
              <a:rPr lang="de-AT" sz="1800" b="1" dirty="0" err="1"/>
              <a:t>algorithm</a:t>
            </a:r>
            <a:r>
              <a:rPr lang="de-AT" sz="1800" b="1" dirty="0"/>
              <a:t> </a:t>
            </a:r>
            <a:r>
              <a:rPr lang="de-AT" sz="1800" b="1" dirty="0" err="1"/>
              <a:t>has</a:t>
            </a:r>
            <a:r>
              <a:rPr lang="de-AT" sz="1800" b="1" dirty="0"/>
              <a:t> polynomial </a:t>
            </a:r>
            <a:r>
              <a:rPr lang="de-AT" sz="1800" b="1" dirty="0" err="1"/>
              <a:t>runtime</a:t>
            </a:r>
            <a:r>
              <a:rPr lang="de-AT" sz="1800" b="1" dirty="0"/>
              <a:t> </a:t>
            </a:r>
            <a:r>
              <a:rPr lang="de-AT" sz="1800" b="1" dirty="0">
                <a:sym typeface="Wingdings" pitchFamily="2" charset="2"/>
              </a:rPr>
              <a:t> </a:t>
            </a:r>
            <a:r>
              <a:rPr lang="de-AT" sz="1800" b="1" dirty="0" err="1">
                <a:sym typeface="Wingdings" pitchFamily="2" charset="2"/>
              </a:rPr>
              <a:t>It</a:t>
            </a:r>
            <a:r>
              <a:rPr lang="de-AT" sz="1800" b="1" dirty="0">
                <a:sym typeface="Wingdings" pitchFamily="2" charset="2"/>
              </a:rPr>
              <a:t> </a:t>
            </a:r>
            <a:r>
              <a:rPr lang="de-AT" sz="1800" b="1" dirty="0" err="1">
                <a:sym typeface="Wingdings" pitchFamily="2" charset="2"/>
              </a:rPr>
              <a:t>reduces</a:t>
            </a:r>
            <a:r>
              <a:rPr lang="de-AT" sz="1800" b="1" dirty="0">
                <a:sym typeface="Wingdings" pitchFamily="2" charset="2"/>
              </a:rPr>
              <a:t> </a:t>
            </a:r>
            <a:r>
              <a:rPr lang="de-AT" sz="1800" b="1" dirty="0" err="1">
                <a:sym typeface="Wingdings" pitchFamily="2" charset="2"/>
              </a:rPr>
              <a:t>the</a:t>
            </a:r>
            <a:r>
              <a:rPr lang="de-AT" sz="1800" b="1" dirty="0">
                <a:sym typeface="Wingdings" pitchFamily="2" charset="2"/>
              </a:rPr>
              <a:t> </a:t>
            </a:r>
            <a:r>
              <a:rPr lang="de-AT" sz="1800" b="1" dirty="0" err="1">
                <a:sym typeface="Wingdings" pitchFamily="2" charset="2"/>
              </a:rPr>
              <a:t>runtime</a:t>
            </a:r>
            <a:r>
              <a:rPr lang="de-AT" sz="1800" b="1" dirty="0">
                <a:sym typeface="Wingdings" pitchFamily="2" charset="2"/>
              </a:rPr>
              <a:t> </a:t>
            </a:r>
            <a:r>
              <a:rPr lang="de-AT" sz="1800" b="1" dirty="0" err="1">
                <a:sym typeface="Wingdings" pitchFamily="2" charset="2"/>
              </a:rPr>
              <a:t>to</a:t>
            </a:r>
            <a:r>
              <a:rPr lang="de-AT" sz="1800" b="1" dirty="0">
                <a:sym typeface="Wingdings" pitchFamily="2" charset="2"/>
              </a:rPr>
              <a:t> </a:t>
            </a:r>
            <a:r>
              <a:rPr lang="de-AT" sz="1800" b="1" dirty="0" err="1">
                <a:sym typeface="Wingdings" pitchFamily="2" charset="2"/>
              </a:rPr>
              <a:t>practical</a:t>
            </a:r>
            <a:r>
              <a:rPr lang="de-AT" sz="1800" b="1" dirty="0">
                <a:sym typeface="Wingdings" pitchFamily="2" charset="2"/>
              </a:rPr>
              <a:t> </a:t>
            </a:r>
            <a:r>
              <a:rPr lang="de-AT" sz="1800" b="1" dirty="0" err="1">
                <a:sym typeface="Wingdings" pitchFamily="2" charset="2"/>
              </a:rPr>
              <a:t>values</a:t>
            </a:r>
            <a:r>
              <a:rPr lang="de-AT" sz="1800" b="1" dirty="0"/>
              <a:t>!</a:t>
            </a:r>
            <a:endParaRPr lang="en-AT" sz="1800" b="1" dirty="0"/>
          </a:p>
        </p:txBody>
      </p:sp>
    </p:spTree>
    <p:extLst>
      <p:ext uri="{BB962C8B-B14F-4D97-AF65-F5344CB8AC3E}">
        <p14:creationId xmlns:p14="http://schemas.microsoft.com/office/powerpoint/2010/main" val="861000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BD6FB-5B42-B014-774B-FAE1D1749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E465-4AE5-E972-7F2A-242E1D712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779468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Elliptic curve (EC) crytography – Foundations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D270F-6F39-3951-0E54-06D68973B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1A2ECCC-8470-8041-867A-264670C9AB1B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E4A6ECF0-F705-E69E-B87B-64B54F8C9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883E4DE2-8C83-B16C-4F09-E354C6C11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BD77C2-3478-8779-B41A-6CD4DDE3C5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A265272-9287-DA49-5224-9461F4F21224}"/>
              </a:ext>
            </a:extLst>
          </p:cNvPr>
          <p:cNvSpPr txBox="1">
            <a:spLocks/>
          </p:cNvSpPr>
          <p:nvPr/>
        </p:nvSpPr>
        <p:spPr>
          <a:xfrm>
            <a:off x="1083883" y="1756574"/>
            <a:ext cx="10213200" cy="21097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dirty="0">
                <a:latin typeface="+mn-lt"/>
              </a:rPr>
              <a:t>Elliptic curve utilize </a:t>
            </a:r>
            <a:r>
              <a:rPr lang="en-AT" b="1" dirty="0">
                <a:latin typeface="+mn-lt"/>
              </a:rPr>
              <a:t>group theory </a:t>
            </a:r>
            <a:r>
              <a:rPr lang="en-AT" dirty="0">
                <a:latin typeface="+mn-lt"/>
              </a:rPr>
              <a:t>defined on algebraic curves. Many of these curves are described by an equation of the form:</a:t>
            </a:r>
          </a:p>
          <a:p>
            <a:pPr algn="just"/>
            <a:endParaRPr lang="en-AT" dirty="0">
              <a:latin typeface="+mn-lt"/>
            </a:endParaRPr>
          </a:p>
          <a:p>
            <a:pPr algn="just"/>
            <a:r>
              <a:rPr lang="en-GB" b="1" dirty="0">
                <a:latin typeface="+mn-lt"/>
              </a:rPr>
              <a:t>y</a:t>
            </a:r>
            <a:r>
              <a:rPr lang="en-AT" b="1" baseline="30000" dirty="0">
                <a:latin typeface="+mn-lt"/>
              </a:rPr>
              <a:t>2</a:t>
            </a:r>
            <a:r>
              <a:rPr lang="en-AT" b="1" dirty="0">
                <a:latin typeface="+mn-lt"/>
              </a:rPr>
              <a:t> = x</a:t>
            </a:r>
            <a:r>
              <a:rPr lang="en-AT" b="1" baseline="30000" dirty="0">
                <a:latin typeface="+mn-lt"/>
              </a:rPr>
              <a:t>3</a:t>
            </a:r>
            <a:r>
              <a:rPr lang="en-AT" b="1" dirty="0">
                <a:latin typeface="+mn-lt"/>
              </a:rPr>
              <a:t> –ax – b</a:t>
            </a:r>
          </a:p>
          <a:p>
            <a:pPr algn="just"/>
            <a:endParaRPr lang="en-AT" dirty="0">
              <a:latin typeface="+mn-lt"/>
            </a:endParaRPr>
          </a:p>
          <a:p>
            <a:pPr algn="just"/>
            <a:r>
              <a:rPr lang="en-AT" dirty="0">
                <a:latin typeface="+mn-lt"/>
              </a:rPr>
              <a:t>This equation gives rise to curves in terms of points (x,y), and one can define a group on them: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32249F-C361-4B18-6BC5-63A76C166F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444" y="4048993"/>
            <a:ext cx="2057183" cy="253258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4F8DD2D6-824A-EA39-A222-3231DB8369DF}"/>
              </a:ext>
            </a:extLst>
          </p:cNvPr>
          <p:cNvSpPr txBox="1">
            <a:spLocks/>
          </p:cNvSpPr>
          <p:nvPr/>
        </p:nvSpPr>
        <p:spPr>
          <a:xfrm>
            <a:off x="4979285" y="4522303"/>
            <a:ext cx="4309752" cy="105487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AT" sz="1800" dirty="0" err="1"/>
              <a:t>To</a:t>
            </a:r>
            <a:r>
              <a:rPr lang="de-AT" sz="1800" dirty="0"/>
              <a:t> </a:t>
            </a:r>
            <a:r>
              <a:rPr lang="de-AT" sz="1800" dirty="0" err="1"/>
              <a:t>add</a:t>
            </a:r>
            <a:r>
              <a:rPr lang="de-AT" sz="1800" dirty="0"/>
              <a:t> P and Q, </a:t>
            </a:r>
            <a:r>
              <a:rPr lang="de-AT" sz="1800" dirty="0" err="1"/>
              <a:t>you</a:t>
            </a:r>
            <a:r>
              <a:rPr lang="de-AT" sz="1800" dirty="0"/>
              <a:t> </a:t>
            </a:r>
            <a:r>
              <a:rPr lang="de-AT" sz="1800" dirty="0" err="1"/>
              <a:t>intersect</a:t>
            </a:r>
            <a:r>
              <a:rPr lang="de-AT" sz="1800" dirty="0"/>
              <a:t> </a:t>
            </a:r>
            <a:r>
              <a:rPr lang="de-AT" sz="1800" dirty="0" err="1"/>
              <a:t>the</a:t>
            </a:r>
            <a:r>
              <a:rPr lang="de-AT" sz="1800" dirty="0"/>
              <a:t> </a:t>
            </a:r>
            <a:r>
              <a:rPr lang="de-AT" sz="1800" dirty="0" err="1"/>
              <a:t>line</a:t>
            </a:r>
            <a:r>
              <a:rPr lang="de-AT" sz="1800" dirty="0"/>
              <a:t> </a:t>
            </a:r>
            <a:r>
              <a:rPr lang="de-AT" sz="1800" dirty="0" err="1"/>
              <a:t>through</a:t>
            </a:r>
            <a:r>
              <a:rPr lang="de-AT" sz="1800" dirty="0"/>
              <a:t> </a:t>
            </a:r>
            <a:r>
              <a:rPr lang="de-AT" sz="1800" dirty="0" err="1"/>
              <a:t>them</a:t>
            </a:r>
            <a:r>
              <a:rPr lang="de-AT" sz="1800" dirty="0"/>
              <a:t> </a:t>
            </a:r>
            <a:r>
              <a:rPr lang="de-AT" sz="1800" dirty="0" err="1"/>
              <a:t>with</a:t>
            </a:r>
            <a:r>
              <a:rPr lang="de-AT" sz="1800" dirty="0"/>
              <a:t> </a:t>
            </a:r>
            <a:r>
              <a:rPr lang="de-AT" sz="1800" dirty="0" err="1"/>
              <a:t>the</a:t>
            </a:r>
            <a:r>
              <a:rPr lang="de-AT" sz="1800" dirty="0"/>
              <a:t> </a:t>
            </a:r>
            <a:r>
              <a:rPr lang="de-AT" sz="1800" dirty="0" err="1"/>
              <a:t>curve</a:t>
            </a:r>
            <a:r>
              <a:rPr lang="de-AT" sz="1800" dirty="0"/>
              <a:t>, and </a:t>
            </a:r>
            <a:r>
              <a:rPr lang="de-AT" sz="1800" dirty="0" err="1"/>
              <a:t>invert</a:t>
            </a:r>
            <a:r>
              <a:rPr lang="de-AT" sz="1800" dirty="0"/>
              <a:t> </a:t>
            </a:r>
            <a:r>
              <a:rPr lang="de-AT" sz="1800" dirty="0" err="1"/>
              <a:t>the</a:t>
            </a:r>
            <a:r>
              <a:rPr lang="de-AT" sz="1800" dirty="0"/>
              <a:t> </a:t>
            </a:r>
            <a:r>
              <a:rPr lang="de-AT" sz="1800" dirty="0" err="1"/>
              <a:t>resulting</a:t>
            </a:r>
            <a:r>
              <a:rPr lang="de-AT" sz="1800" dirty="0"/>
              <a:t> </a:t>
            </a:r>
            <a:r>
              <a:rPr lang="de-AT" sz="1800" dirty="0" err="1"/>
              <a:t>point</a:t>
            </a:r>
            <a:r>
              <a:rPr lang="de-AT" sz="1800" dirty="0"/>
              <a:t> on </a:t>
            </a:r>
            <a:r>
              <a:rPr lang="de-AT" sz="1800" dirty="0" err="1"/>
              <a:t>the</a:t>
            </a:r>
            <a:r>
              <a:rPr lang="de-AT" sz="1800" dirty="0"/>
              <a:t> x-</a:t>
            </a:r>
            <a:r>
              <a:rPr lang="de-AT" sz="1800" dirty="0" err="1"/>
              <a:t>axis</a:t>
            </a:r>
            <a:endParaRPr lang="en-AT" sz="18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F07C9EA-E7D9-392B-B238-1DE04EAD88F6}"/>
              </a:ext>
            </a:extLst>
          </p:cNvPr>
          <p:cNvSpPr txBox="1">
            <a:spLocks/>
          </p:cNvSpPr>
          <p:nvPr/>
        </p:nvSpPr>
        <p:spPr>
          <a:xfrm>
            <a:off x="4863331" y="6472942"/>
            <a:ext cx="7232590" cy="22317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AT" sz="1100" dirty="0"/>
              <a:t>Figure </a:t>
            </a:r>
            <a:r>
              <a:rPr lang="de-AT" sz="1100" dirty="0" err="1"/>
              <a:t>taken</a:t>
            </a:r>
            <a:r>
              <a:rPr lang="de-AT" sz="1100" dirty="0"/>
              <a:t> </a:t>
            </a:r>
            <a:r>
              <a:rPr lang="de-AT" sz="1100" dirty="0" err="1"/>
              <a:t>from</a:t>
            </a:r>
            <a:r>
              <a:rPr lang="de-AT" sz="1100" dirty="0"/>
              <a:t> https://</a:t>
            </a:r>
            <a:r>
              <a:rPr lang="de-AT" sz="1100" dirty="0" err="1"/>
              <a:t>commons.wikimedia.org</a:t>
            </a:r>
            <a:r>
              <a:rPr lang="de-AT" sz="1100" dirty="0"/>
              <a:t>/</a:t>
            </a:r>
            <a:r>
              <a:rPr lang="de-AT" sz="1100" dirty="0" err="1"/>
              <a:t>wiki</a:t>
            </a:r>
            <a:r>
              <a:rPr lang="de-AT" sz="1100" dirty="0"/>
              <a:t>/File:ECClines-2.svg#/</a:t>
            </a:r>
            <a:r>
              <a:rPr lang="de-AT" sz="1100" dirty="0" err="1"/>
              <a:t>media</a:t>
            </a:r>
            <a:r>
              <a:rPr lang="de-AT" sz="1100" dirty="0"/>
              <a:t>/File:ECClines-2.svg</a:t>
            </a:r>
            <a:endParaRPr lang="en-AT" sz="1100" dirty="0"/>
          </a:p>
        </p:txBody>
      </p:sp>
    </p:spTree>
    <p:extLst>
      <p:ext uri="{BB962C8B-B14F-4D97-AF65-F5344CB8AC3E}">
        <p14:creationId xmlns:p14="http://schemas.microsoft.com/office/powerpoint/2010/main" val="1322390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48DC8-CD7B-B88B-A544-8FFB1919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F2789-D4BB-1B51-606A-B299EDD66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779468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Elliptic curve (EC) crytography – Foundations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3DF40B-7564-91BD-D954-761B88AAF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8D945F6-0213-0BB7-0C83-CCB6759842FD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12EA4AC7-2DCE-5122-4F46-AE4283383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F7D1E67D-D164-CC64-1E6D-133F09DA5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D22B6C-DABE-2A83-6EA7-A7DD1C46B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DE41CB2-AAB7-88E7-D519-741D2093CDC5}"/>
              </a:ext>
            </a:extLst>
          </p:cNvPr>
          <p:cNvSpPr txBox="1">
            <a:spLocks/>
          </p:cNvSpPr>
          <p:nvPr/>
        </p:nvSpPr>
        <p:spPr>
          <a:xfrm>
            <a:off x="1081751" y="1892305"/>
            <a:ext cx="7563160" cy="418622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AT" sz="1800" dirty="0" err="1">
                <a:latin typeface="+mn-lt"/>
              </a:rPr>
              <a:t>For</a:t>
            </a:r>
            <a:r>
              <a:rPr lang="de-AT" sz="1800" dirty="0">
                <a:latin typeface="+mn-lt"/>
              </a:rPr>
              <a:t> </a:t>
            </a:r>
            <a:r>
              <a:rPr lang="de-AT" sz="1800" dirty="0" err="1">
                <a:latin typeface="+mn-lt"/>
              </a:rPr>
              <a:t>elliptic</a:t>
            </a:r>
            <a:r>
              <a:rPr lang="de-AT" sz="1800" dirty="0">
                <a:latin typeface="+mn-lt"/>
              </a:rPr>
              <a:t> </a:t>
            </a:r>
            <a:r>
              <a:rPr lang="de-AT" sz="1800" dirty="0" err="1">
                <a:latin typeface="+mn-lt"/>
              </a:rPr>
              <a:t>curves</a:t>
            </a:r>
            <a:r>
              <a:rPr lang="de-AT" sz="1800" dirty="0">
                <a:latin typeface="+mn-lt"/>
              </a:rPr>
              <a:t>, </a:t>
            </a:r>
            <a:r>
              <a:rPr lang="de-AT" sz="1800" dirty="0" err="1">
                <a:latin typeface="+mn-lt"/>
              </a:rPr>
              <a:t>one</a:t>
            </a:r>
            <a:r>
              <a:rPr lang="de-AT" sz="1800" dirty="0">
                <a:latin typeface="+mn-lt"/>
              </a:rPr>
              <a:t> </a:t>
            </a:r>
            <a:r>
              <a:rPr lang="de-AT" sz="1800" dirty="0" err="1">
                <a:latin typeface="+mn-lt"/>
              </a:rPr>
              <a:t>generates</a:t>
            </a:r>
            <a:r>
              <a:rPr lang="de-AT" sz="1800" dirty="0">
                <a:latin typeface="+mn-lt"/>
              </a:rPr>
              <a:t> a </a:t>
            </a:r>
            <a:r>
              <a:rPr lang="de-AT" sz="1800" b="1" dirty="0" err="1">
                <a:latin typeface="+mn-lt"/>
              </a:rPr>
              <a:t>key</a:t>
            </a:r>
            <a:r>
              <a:rPr lang="de-AT" sz="1800" b="1" dirty="0">
                <a:latin typeface="+mn-lt"/>
              </a:rPr>
              <a:t> pair </a:t>
            </a:r>
            <a:r>
              <a:rPr lang="de-AT" sz="1800" dirty="0" err="1">
                <a:latin typeface="+mn-lt"/>
              </a:rPr>
              <a:t>by</a:t>
            </a:r>
            <a:r>
              <a:rPr lang="de-AT" sz="1800" dirty="0">
                <a:latin typeface="+mn-lt"/>
              </a:rPr>
              <a:t> </a:t>
            </a:r>
            <a:r>
              <a:rPr lang="de-AT" sz="1800" dirty="0" err="1">
                <a:latin typeface="+mn-lt"/>
              </a:rPr>
              <a:t>chosing</a:t>
            </a:r>
            <a:r>
              <a:rPr lang="de-AT" sz="1800" dirty="0">
                <a:latin typeface="+mn-lt"/>
              </a:rPr>
              <a:t> a </a:t>
            </a:r>
            <a:r>
              <a:rPr lang="de-AT" sz="1800" dirty="0" err="1">
                <a:latin typeface="+mn-lt"/>
              </a:rPr>
              <a:t>random</a:t>
            </a:r>
            <a:r>
              <a:rPr lang="de-AT" sz="1800" dirty="0">
                <a:latin typeface="+mn-lt"/>
              </a:rPr>
              <a:t> integer </a:t>
            </a:r>
            <a:r>
              <a:rPr lang="de-AT" sz="1800" b="1" i="1" dirty="0">
                <a:latin typeface="+mn-lt"/>
              </a:rPr>
              <a:t>p</a:t>
            </a:r>
            <a:r>
              <a:rPr lang="de-AT" sz="1800" dirty="0">
                <a:latin typeface="+mn-lt"/>
              </a:rPr>
              <a:t> </a:t>
            </a:r>
            <a:r>
              <a:rPr lang="de-AT" sz="1800" dirty="0" err="1">
                <a:latin typeface="+mn-lt"/>
              </a:rPr>
              <a:t>which</a:t>
            </a:r>
            <a:r>
              <a:rPr lang="de-AT" sz="1800" dirty="0">
                <a:latin typeface="+mn-lt"/>
              </a:rPr>
              <a:t> </a:t>
            </a:r>
            <a:r>
              <a:rPr lang="de-AT" sz="1800" dirty="0" err="1">
                <a:latin typeface="+mn-lt"/>
              </a:rPr>
              <a:t>is</a:t>
            </a:r>
            <a:r>
              <a:rPr lang="de-AT" sz="1800" dirty="0">
                <a:latin typeface="+mn-lt"/>
              </a:rPr>
              <a:t> </a:t>
            </a:r>
            <a:r>
              <a:rPr lang="de-AT" sz="1800" dirty="0" err="1">
                <a:latin typeface="+mn-lt"/>
              </a:rPr>
              <a:t>between</a:t>
            </a:r>
            <a:r>
              <a:rPr lang="de-AT" sz="1800" dirty="0">
                <a:latin typeface="+mn-lt"/>
              </a:rPr>
              <a:t> 1 and </a:t>
            </a:r>
            <a:r>
              <a:rPr lang="de-AT" sz="1800" dirty="0" err="1">
                <a:latin typeface="+mn-lt"/>
              </a:rPr>
              <a:t>the</a:t>
            </a:r>
            <a:r>
              <a:rPr lang="de-AT" sz="1800" dirty="0">
                <a:latin typeface="+mn-lt"/>
              </a:rPr>
              <a:t> </a:t>
            </a:r>
            <a:r>
              <a:rPr lang="de-AT" sz="1800" dirty="0" err="1">
                <a:latin typeface="+mn-lt"/>
              </a:rPr>
              <a:t>curve</a:t>
            </a:r>
            <a:r>
              <a:rPr lang="de-AT" sz="1800" dirty="0">
                <a:latin typeface="+mn-lt"/>
              </a:rPr>
              <a:t> </a:t>
            </a:r>
            <a:r>
              <a:rPr lang="de-AT" sz="1800" dirty="0" err="1">
                <a:latin typeface="+mn-lt"/>
              </a:rPr>
              <a:t>order</a:t>
            </a:r>
            <a:r>
              <a:rPr lang="de-AT" sz="1800" dirty="0">
                <a:latin typeface="+mn-lt"/>
              </a:rPr>
              <a:t> N:</a:t>
            </a:r>
          </a:p>
          <a:p>
            <a:pPr algn="just"/>
            <a:endParaRPr lang="de-AT" sz="1800" dirty="0">
              <a:latin typeface="+mn-lt"/>
            </a:endParaRPr>
          </a:p>
          <a:p>
            <a:pPr algn="just"/>
            <a:r>
              <a:rPr lang="en-AT" sz="1800" b="1" i="1" dirty="0">
                <a:latin typeface="+mn-lt"/>
              </a:rPr>
              <a:t>p ∊ (1,N)</a:t>
            </a:r>
          </a:p>
          <a:p>
            <a:pPr algn="just"/>
            <a:endParaRPr lang="en-AT" sz="1800" dirty="0">
              <a:latin typeface="+mn-lt"/>
            </a:endParaRPr>
          </a:p>
          <a:p>
            <a:pPr algn="just"/>
            <a:r>
              <a:rPr lang="en-AT" sz="1800" dirty="0">
                <a:latin typeface="+mn-lt"/>
              </a:rPr>
              <a:t>Because the group of an elliptic curve is generated by a </a:t>
            </a:r>
            <a:r>
              <a:rPr lang="en-AT" sz="1800" b="1" dirty="0">
                <a:latin typeface="+mn-lt"/>
              </a:rPr>
              <a:t>single point G</a:t>
            </a:r>
            <a:r>
              <a:rPr lang="en-AT" sz="1800" dirty="0">
                <a:latin typeface="+mn-lt"/>
              </a:rPr>
              <a:t> (called generator point) of the curve, this number </a:t>
            </a:r>
            <a:r>
              <a:rPr lang="en-AT" sz="1800" b="1" i="1" dirty="0">
                <a:latin typeface="+mn-lt"/>
              </a:rPr>
              <a:t>p</a:t>
            </a:r>
            <a:r>
              <a:rPr lang="en-AT" sz="1800" dirty="0">
                <a:latin typeface="+mn-lt"/>
              </a:rPr>
              <a:t> gives rise to a point on the curve:</a:t>
            </a:r>
          </a:p>
          <a:p>
            <a:pPr algn="just"/>
            <a:endParaRPr lang="en-AT" sz="1800" dirty="0">
              <a:latin typeface="+mn-lt"/>
            </a:endParaRPr>
          </a:p>
          <a:p>
            <a:pPr algn="just"/>
            <a:r>
              <a:rPr lang="en-AT" sz="1800" i="1" dirty="0">
                <a:latin typeface="+mn-lt"/>
              </a:rPr>
              <a:t>P = p * G = G + G + … (p-times) + G   </a:t>
            </a:r>
          </a:p>
          <a:p>
            <a:pPr algn="just"/>
            <a:endParaRPr lang="en-AT" sz="1800" i="1" dirty="0">
              <a:latin typeface="+mn-lt"/>
            </a:endParaRPr>
          </a:p>
          <a:p>
            <a:pPr algn="just"/>
            <a:r>
              <a:rPr lang="en-AT" sz="1800" dirty="0">
                <a:latin typeface="+mn-lt"/>
              </a:rPr>
              <a:t>For the cryptography:</a:t>
            </a:r>
          </a:p>
          <a:p>
            <a:pPr algn="just"/>
            <a:endParaRPr lang="en-AT" sz="1800" dirty="0">
              <a:latin typeface="+mn-lt"/>
            </a:endParaRPr>
          </a:p>
          <a:p>
            <a:pPr algn="just"/>
            <a:r>
              <a:rPr lang="en-AT" sz="1800" b="1" dirty="0">
                <a:latin typeface="+mn-lt"/>
              </a:rPr>
              <a:t>Public key = P (the point)</a:t>
            </a:r>
          </a:p>
          <a:p>
            <a:pPr algn="just"/>
            <a:r>
              <a:rPr lang="en-AT" sz="1800" b="1" dirty="0">
                <a:latin typeface="+mn-lt"/>
              </a:rPr>
              <a:t>Private key = p (the integer that multiplies G)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F04BBD-22A1-FDF4-3673-5FADD7C07F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0194" y="2719126"/>
            <a:ext cx="2057183" cy="2532583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EC6BF42-30C9-F741-EF0D-E008D8F7BA0E}"/>
              </a:ext>
            </a:extLst>
          </p:cNvPr>
          <p:cNvSpPr txBox="1">
            <a:spLocks/>
          </p:cNvSpPr>
          <p:nvPr/>
        </p:nvSpPr>
        <p:spPr>
          <a:xfrm>
            <a:off x="4863331" y="6472942"/>
            <a:ext cx="7232590" cy="22317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AT" sz="1100" dirty="0"/>
              <a:t>Figure </a:t>
            </a:r>
            <a:r>
              <a:rPr lang="de-AT" sz="1100" dirty="0" err="1"/>
              <a:t>taken</a:t>
            </a:r>
            <a:r>
              <a:rPr lang="de-AT" sz="1100" dirty="0"/>
              <a:t> </a:t>
            </a:r>
            <a:r>
              <a:rPr lang="de-AT" sz="1100" dirty="0" err="1"/>
              <a:t>from</a:t>
            </a:r>
            <a:r>
              <a:rPr lang="de-AT" sz="1100" dirty="0"/>
              <a:t> https://</a:t>
            </a:r>
            <a:r>
              <a:rPr lang="de-AT" sz="1100" dirty="0" err="1"/>
              <a:t>commons.wikimedia.org</a:t>
            </a:r>
            <a:r>
              <a:rPr lang="de-AT" sz="1100" dirty="0"/>
              <a:t>/</a:t>
            </a:r>
            <a:r>
              <a:rPr lang="de-AT" sz="1100" dirty="0" err="1"/>
              <a:t>wiki</a:t>
            </a:r>
            <a:r>
              <a:rPr lang="de-AT" sz="1100" dirty="0"/>
              <a:t>/File:ECClines-2.svg#/</a:t>
            </a:r>
            <a:r>
              <a:rPr lang="de-AT" sz="1100" dirty="0" err="1"/>
              <a:t>media</a:t>
            </a:r>
            <a:r>
              <a:rPr lang="de-AT" sz="1100" dirty="0"/>
              <a:t>/File:ECClines-2.svg</a:t>
            </a:r>
            <a:endParaRPr lang="en-AT" sz="1100" dirty="0"/>
          </a:p>
        </p:txBody>
      </p:sp>
    </p:spTree>
    <p:extLst>
      <p:ext uri="{BB962C8B-B14F-4D97-AF65-F5344CB8AC3E}">
        <p14:creationId xmlns:p14="http://schemas.microsoft.com/office/powerpoint/2010/main" val="1963769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C139D-6110-5F32-AF78-B104D9915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A48B9-D3D9-39EA-60D9-22BE17FCC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779468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Elliptic curve (EC) crytography – Encryption (ECIES)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E122C8-D096-DBD8-3A32-50CBE9A3D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6249D60-3991-BD6E-3053-7EA0BEB1FD09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DC9EC2AB-069F-75DB-6DCB-EF7C34D3E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0392E24F-A1E7-1B51-44CE-B426899C3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D1E202-5D67-F0D8-7411-A87AB15C7C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951B89E-74B1-0AD0-0A8A-B44ECF6DD18E}"/>
              </a:ext>
            </a:extLst>
          </p:cNvPr>
          <p:cNvSpPr txBox="1">
            <a:spLocks/>
          </p:cNvSpPr>
          <p:nvPr/>
        </p:nvSpPr>
        <p:spPr>
          <a:xfrm>
            <a:off x="1046176" y="5559842"/>
            <a:ext cx="10288614" cy="11443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AT" sz="2000" b="1" dirty="0">
                <a:latin typeface="+mn-lt"/>
              </a:rPr>
              <a:t>Encryption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of</a:t>
            </a:r>
            <a:r>
              <a:rPr lang="de-AT" sz="2000" dirty="0">
                <a:latin typeface="+mn-lt"/>
              </a:rPr>
              <a:t> a </a:t>
            </a:r>
            <a:r>
              <a:rPr lang="de-AT" sz="2000" dirty="0" err="1">
                <a:latin typeface="+mn-lt"/>
              </a:rPr>
              <a:t>message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is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done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by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generating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another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key</a:t>
            </a:r>
            <a:r>
              <a:rPr lang="de-AT" sz="2000" dirty="0">
                <a:latin typeface="+mn-lt"/>
              </a:rPr>
              <a:t> pair, </a:t>
            </a:r>
            <a:r>
              <a:rPr lang="de-AT" sz="2000" dirty="0" err="1">
                <a:latin typeface="+mn-lt"/>
              </a:rPr>
              <a:t>called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ephemeral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key</a:t>
            </a:r>
            <a:r>
              <a:rPr lang="de-AT" sz="2000" dirty="0">
                <a:latin typeface="+mn-lt"/>
              </a:rPr>
              <a:t> pair, and </a:t>
            </a:r>
            <a:r>
              <a:rPr lang="de-AT" sz="2000" dirty="0" err="1">
                <a:latin typeface="+mn-lt"/>
              </a:rPr>
              <a:t>performing</a:t>
            </a:r>
            <a:r>
              <a:rPr lang="de-AT" sz="2000" dirty="0">
                <a:latin typeface="+mn-lt"/>
              </a:rPr>
              <a:t> a </a:t>
            </a:r>
            <a:r>
              <a:rPr lang="de-AT" sz="2000" b="1" dirty="0" err="1">
                <a:latin typeface="+mn-lt"/>
              </a:rPr>
              <a:t>key</a:t>
            </a:r>
            <a:r>
              <a:rPr lang="de-AT" sz="2000" b="1" dirty="0">
                <a:latin typeface="+mn-lt"/>
              </a:rPr>
              <a:t> </a:t>
            </a:r>
            <a:r>
              <a:rPr lang="de-AT" sz="2000" b="1" dirty="0" err="1">
                <a:latin typeface="+mn-lt"/>
              </a:rPr>
              <a:t>exchange</a:t>
            </a:r>
            <a:r>
              <a:rPr lang="de-AT" sz="2000" b="1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with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the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public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key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of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the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receiver</a:t>
            </a:r>
            <a:r>
              <a:rPr lang="de-AT" sz="2000" dirty="0">
                <a:latin typeface="+mn-lt"/>
              </a:rPr>
              <a:t>. This </a:t>
            </a:r>
            <a:r>
              <a:rPr lang="de-AT" sz="2000" dirty="0" err="1">
                <a:latin typeface="+mn-lt"/>
              </a:rPr>
              <a:t>gives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rise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to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the</a:t>
            </a:r>
            <a:r>
              <a:rPr lang="de-AT" sz="2000" dirty="0">
                <a:latin typeface="+mn-lt"/>
              </a:rPr>
              <a:t> </a:t>
            </a:r>
            <a:r>
              <a:rPr lang="de-AT" sz="2000" b="1" dirty="0">
                <a:latin typeface="+mn-lt"/>
              </a:rPr>
              <a:t>same </a:t>
            </a:r>
            <a:r>
              <a:rPr lang="de-AT" sz="2000" b="1" dirty="0" err="1">
                <a:latin typeface="+mn-lt"/>
              </a:rPr>
              <a:t>secret</a:t>
            </a:r>
            <a:r>
              <a:rPr lang="de-AT" sz="2000" b="1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for</a:t>
            </a:r>
            <a:r>
              <a:rPr lang="de-AT" sz="2000" dirty="0">
                <a:latin typeface="+mn-lt"/>
              </a:rPr>
              <a:t> </a:t>
            </a:r>
            <a:r>
              <a:rPr lang="de-AT" sz="2000" b="1" dirty="0" err="1">
                <a:latin typeface="+mn-lt"/>
              </a:rPr>
              <a:t>sender</a:t>
            </a:r>
            <a:r>
              <a:rPr lang="de-AT" sz="2000" dirty="0">
                <a:latin typeface="+mn-lt"/>
              </a:rPr>
              <a:t> and </a:t>
            </a:r>
            <a:r>
              <a:rPr lang="de-AT" sz="2000" b="1" dirty="0" err="1">
                <a:latin typeface="+mn-lt"/>
              </a:rPr>
              <a:t>receiver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to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use</a:t>
            </a:r>
            <a:r>
              <a:rPr lang="de-AT" sz="2000" dirty="0">
                <a:latin typeface="+mn-lt"/>
              </a:rPr>
              <a:t> in a </a:t>
            </a:r>
            <a:r>
              <a:rPr lang="de-AT" sz="2000" dirty="0" err="1">
                <a:latin typeface="+mn-lt"/>
              </a:rPr>
              <a:t>symmetric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cipher</a:t>
            </a:r>
            <a:r>
              <a:rPr lang="de-AT" sz="2000" dirty="0">
                <a:latin typeface="+mn-lt"/>
              </a:rPr>
              <a:t> such </a:t>
            </a:r>
            <a:r>
              <a:rPr lang="de-AT" sz="2000" dirty="0" err="1">
                <a:latin typeface="+mn-lt"/>
              </a:rPr>
              <a:t>as</a:t>
            </a:r>
            <a:r>
              <a:rPr lang="de-AT" sz="2000" dirty="0">
                <a:latin typeface="+mn-lt"/>
              </a:rPr>
              <a:t> AES.</a:t>
            </a:r>
            <a:endParaRPr lang="en-AT" sz="2000" b="1" dirty="0">
              <a:latin typeface="+mn-lt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C913A7B-DC02-16DD-199D-455521BD2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00" y="1692569"/>
            <a:ext cx="5475489" cy="390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783D07C-A1EF-CB16-A9D4-6D8A3ED7CDF3}"/>
              </a:ext>
            </a:extLst>
          </p:cNvPr>
          <p:cNvSpPr txBox="1">
            <a:spLocks/>
          </p:cNvSpPr>
          <p:nvPr/>
        </p:nvSpPr>
        <p:spPr>
          <a:xfrm>
            <a:off x="6797733" y="2004397"/>
            <a:ext cx="4698764" cy="30844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85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AT" sz="2000" dirty="0">
                <a:latin typeface="+mn-lt"/>
              </a:rPr>
              <a:t>Alice </a:t>
            </a:r>
            <a:r>
              <a:rPr lang="de-AT" sz="2000" dirty="0" err="1">
                <a:latin typeface="+mn-lt"/>
              </a:rPr>
              <a:t>generates</a:t>
            </a:r>
            <a:r>
              <a:rPr lang="de-AT" sz="2000" dirty="0">
                <a:latin typeface="+mn-lt"/>
              </a:rPr>
              <a:t> </a:t>
            </a:r>
            <a:r>
              <a:rPr lang="de-AT" sz="2000" b="1" i="1" dirty="0" err="1">
                <a:latin typeface="+mn-lt"/>
              </a:rPr>
              <a:t>q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which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corresponds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to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point</a:t>
            </a:r>
            <a:r>
              <a:rPr lang="de-AT" sz="2000" dirty="0">
                <a:latin typeface="+mn-lt"/>
              </a:rPr>
              <a:t> </a:t>
            </a:r>
            <a:r>
              <a:rPr lang="de-AT" sz="2000" b="1" i="1" dirty="0">
                <a:latin typeface="+mn-lt"/>
              </a:rPr>
              <a:t>Q = </a:t>
            </a:r>
            <a:r>
              <a:rPr lang="de-AT" sz="2000" b="1" i="1" dirty="0" err="1">
                <a:latin typeface="+mn-lt"/>
              </a:rPr>
              <a:t>q</a:t>
            </a:r>
            <a:r>
              <a:rPr lang="de-AT" sz="2000" b="1" i="1" dirty="0">
                <a:latin typeface="+mn-lt"/>
              </a:rPr>
              <a:t>*G</a:t>
            </a:r>
            <a:r>
              <a:rPr lang="de-AT" sz="2000" b="1" dirty="0">
                <a:latin typeface="+mn-lt"/>
              </a:rPr>
              <a:t> </a:t>
            </a:r>
            <a:r>
              <a:rPr lang="de-AT" sz="2000" dirty="0">
                <a:latin typeface="+mn-lt"/>
              </a:rPr>
              <a:t>on </a:t>
            </a:r>
            <a:r>
              <a:rPr lang="de-AT" sz="2000" dirty="0" err="1">
                <a:latin typeface="+mn-lt"/>
              </a:rPr>
              <a:t>the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curve</a:t>
            </a:r>
            <a:r>
              <a:rPr lang="de-AT" sz="2000" dirty="0">
                <a:latin typeface="+mn-lt"/>
              </a:rPr>
              <a:t>.</a:t>
            </a:r>
          </a:p>
          <a:p>
            <a:pPr algn="just"/>
            <a:endParaRPr lang="de-AT" sz="2000" dirty="0">
              <a:latin typeface="+mn-lt"/>
            </a:endParaRPr>
          </a:p>
          <a:p>
            <a:pPr algn="just"/>
            <a:r>
              <a:rPr lang="de-AT" sz="2000" dirty="0">
                <a:latin typeface="+mn-lt"/>
              </a:rPr>
              <a:t>Bob </a:t>
            </a:r>
            <a:r>
              <a:rPr lang="de-AT" sz="2000" dirty="0" err="1">
                <a:latin typeface="+mn-lt"/>
              </a:rPr>
              <a:t>has</a:t>
            </a:r>
            <a:r>
              <a:rPr lang="de-AT" sz="2000" dirty="0">
                <a:latin typeface="+mn-lt"/>
              </a:rPr>
              <a:t> private </a:t>
            </a:r>
            <a:r>
              <a:rPr lang="de-AT" sz="2000" dirty="0" err="1">
                <a:latin typeface="+mn-lt"/>
              </a:rPr>
              <a:t>key</a:t>
            </a:r>
            <a:r>
              <a:rPr lang="de-AT" sz="2000" dirty="0">
                <a:latin typeface="+mn-lt"/>
              </a:rPr>
              <a:t> </a:t>
            </a:r>
            <a:r>
              <a:rPr lang="de-AT" sz="2000" b="1" i="1" dirty="0">
                <a:latin typeface="+mn-lt"/>
              </a:rPr>
              <a:t>p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with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public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key</a:t>
            </a:r>
            <a:r>
              <a:rPr lang="de-AT" sz="2000" dirty="0">
                <a:latin typeface="+mn-lt"/>
              </a:rPr>
              <a:t> </a:t>
            </a:r>
            <a:r>
              <a:rPr lang="de-AT" sz="2000" b="1" i="1" dirty="0">
                <a:latin typeface="+mn-lt"/>
              </a:rPr>
              <a:t>P = p * G</a:t>
            </a:r>
            <a:r>
              <a:rPr lang="de-AT" sz="2000" dirty="0">
                <a:latin typeface="+mn-lt"/>
              </a:rPr>
              <a:t>.</a:t>
            </a:r>
          </a:p>
          <a:p>
            <a:pPr algn="just"/>
            <a:endParaRPr lang="de-AT" sz="2000" dirty="0">
              <a:latin typeface="+mn-lt"/>
            </a:endParaRPr>
          </a:p>
          <a:p>
            <a:pPr algn="just"/>
            <a:r>
              <a:rPr lang="de-AT" sz="2000" dirty="0">
                <a:latin typeface="+mn-lt"/>
              </a:rPr>
              <a:t>Alice </a:t>
            </a:r>
            <a:r>
              <a:rPr lang="de-AT" sz="2000" dirty="0" err="1">
                <a:latin typeface="+mn-lt"/>
              </a:rPr>
              <a:t>calculates</a:t>
            </a:r>
            <a:r>
              <a:rPr lang="de-AT" sz="2000" dirty="0">
                <a:latin typeface="+mn-lt"/>
              </a:rPr>
              <a:t> (</a:t>
            </a:r>
            <a:r>
              <a:rPr lang="de-AT" sz="2000" dirty="0" err="1">
                <a:latin typeface="+mn-lt"/>
              </a:rPr>
              <a:t>using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public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key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of</a:t>
            </a:r>
            <a:r>
              <a:rPr lang="de-AT" sz="2000" dirty="0">
                <a:latin typeface="+mn-lt"/>
              </a:rPr>
              <a:t> Bob):</a:t>
            </a:r>
          </a:p>
          <a:p>
            <a:pPr algn="just"/>
            <a:r>
              <a:rPr lang="de-AT" sz="2000" b="1" i="1" dirty="0" err="1">
                <a:latin typeface="+mn-lt"/>
              </a:rPr>
              <a:t>q</a:t>
            </a:r>
            <a:r>
              <a:rPr lang="de-AT" sz="2000" b="1" i="1" dirty="0">
                <a:latin typeface="+mn-lt"/>
              </a:rPr>
              <a:t> * P = </a:t>
            </a:r>
            <a:r>
              <a:rPr lang="de-AT" sz="2000" b="1" i="1" dirty="0" err="1">
                <a:latin typeface="+mn-lt"/>
              </a:rPr>
              <a:t>q</a:t>
            </a:r>
            <a:r>
              <a:rPr lang="de-AT" sz="2000" b="1" i="1" dirty="0">
                <a:latin typeface="+mn-lt"/>
              </a:rPr>
              <a:t> * p * G</a:t>
            </a:r>
          </a:p>
          <a:p>
            <a:pPr algn="just"/>
            <a:endParaRPr lang="de-AT" sz="2000" i="1" dirty="0">
              <a:latin typeface="+mn-lt"/>
            </a:endParaRPr>
          </a:p>
          <a:p>
            <a:pPr algn="just"/>
            <a:r>
              <a:rPr lang="de-AT" sz="2000" dirty="0">
                <a:latin typeface="+mn-lt"/>
              </a:rPr>
              <a:t>Bob </a:t>
            </a:r>
            <a:r>
              <a:rPr lang="de-AT" sz="2000" dirty="0" err="1">
                <a:latin typeface="+mn-lt"/>
              </a:rPr>
              <a:t>calculates</a:t>
            </a:r>
            <a:r>
              <a:rPr lang="de-AT" sz="2000" dirty="0">
                <a:latin typeface="+mn-lt"/>
              </a:rPr>
              <a:t> (</a:t>
            </a:r>
            <a:r>
              <a:rPr lang="de-AT" sz="2000" dirty="0" err="1">
                <a:latin typeface="+mn-lt"/>
              </a:rPr>
              <a:t>using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public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key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generated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by</a:t>
            </a:r>
            <a:r>
              <a:rPr lang="de-AT" sz="2000" dirty="0">
                <a:latin typeface="+mn-lt"/>
              </a:rPr>
              <a:t> Alice):</a:t>
            </a:r>
          </a:p>
          <a:p>
            <a:pPr algn="just"/>
            <a:r>
              <a:rPr lang="de-AT" sz="2000" b="1" i="1" dirty="0">
                <a:latin typeface="+mn-lt"/>
              </a:rPr>
              <a:t>p * Q = p * </a:t>
            </a:r>
            <a:r>
              <a:rPr lang="de-AT" sz="2000" b="1" i="1" dirty="0" err="1">
                <a:latin typeface="+mn-lt"/>
              </a:rPr>
              <a:t>q</a:t>
            </a:r>
            <a:r>
              <a:rPr lang="de-AT" sz="2000" b="1" i="1" dirty="0">
                <a:latin typeface="+mn-lt"/>
              </a:rPr>
              <a:t> * G</a:t>
            </a:r>
          </a:p>
          <a:p>
            <a:pPr algn="just"/>
            <a:endParaRPr lang="de-AT" sz="2000" b="1" i="1" dirty="0">
              <a:latin typeface="+mn-lt"/>
            </a:endParaRPr>
          </a:p>
          <a:p>
            <a:pPr algn="just"/>
            <a:r>
              <a:rPr lang="en-AT" sz="2000" b="1" dirty="0">
                <a:latin typeface="+mn-lt"/>
                <a:sym typeface="Wingdings" pitchFamily="2" charset="2"/>
              </a:rPr>
              <a:t> </a:t>
            </a:r>
            <a:r>
              <a:rPr lang="en-GB" sz="2000" b="1" dirty="0">
                <a:latin typeface="+mn-lt"/>
                <a:sym typeface="Wingdings" pitchFamily="2" charset="2"/>
              </a:rPr>
              <a:t>B</a:t>
            </a:r>
            <a:r>
              <a:rPr lang="en-AT" sz="2000" b="1" dirty="0">
                <a:latin typeface="+mn-lt"/>
                <a:sym typeface="Wingdings" pitchFamily="2" charset="2"/>
              </a:rPr>
              <a:t>oth have the same point now!</a:t>
            </a:r>
            <a:endParaRPr lang="en-AT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56055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5E8F6-78D6-5E6F-E920-8848DC462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94369-08CC-A94E-9AF2-6BF35782D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768835"/>
            <a:ext cx="10213200" cy="640024"/>
          </a:xfrm>
        </p:spPr>
        <p:txBody>
          <a:bodyPr>
            <a:normAutofit fontScale="90000"/>
          </a:bodyPr>
          <a:lstStyle/>
          <a:p>
            <a:pPr algn="ctr"/>
            <a:r>
              <a:rPr lang="en-AT" b="1" dirty="0"/>
              <a:t>Elliptic curve (EC) crytography – What the security relies on?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D6928A-FEC8-ED7E-2B1F-0A2BB2602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1216F5B-6475-8B54-5025-79511FB93388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97F72DA9-FEA9-674E-1AF9-B6B9550A2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1185B7C6-02D7-938D-678B-E11D00FD1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2DC6B4-8BAE-47D1-A2ED-78646A98A6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78ABD0C-C614-529E-FCC0-51D586638620}"/>
              </a:ext>
            </a:extLst>
          </p:cNvPr>
          <p:cNvSpPr txBox="1">
            <a:spLocks/>
          </p:cNvSpPr>
          <p:nvPr/>
        </p:nvSpPr>
        <p:spPr>
          <a:xfrm>
            <a:off x="989400" y="1735308"/>
            <a:ext cx="10213200" cy="131600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7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dirty="0">
                <a:latin typeface="+mn-lt"/>
              </a:rPr>
              <a:t>For encryption using elliptic curves, the security relies on the difficulty of solving the </a:t>
            </a:r>
            <a:r>
              <a:rPr lang="en-AT" b="1" dirty="0">
                <a:latin typeface="+mn-lt"/>
              </a:rPr>
              <a:t>discrete logarithm problem </a:t>
            </a:r>
            <a:r>
              <a:rPr lang="en-AT" dirty="0">
                <a:latin typeface="+mn-lt"/>
              </a:rPr>
              <a:t>for elliptic curves, which is at the heart of </a:t>
            </a:r>
            <a:r>
              <a:rPr lang="en-AT" b="1" dirty="0">
                <a:latin typeface="+mn-lt"/>
              </a:rPr>
              <a:t>finding</a:t>
            </a:r>
            <a:r>
              <a:rPr lang="en-AT" dirty="0">
                <a:latin typeface="+mn-lt"/>
              </a:rPr>
              <a:t> a </a:t>
            </a:r>
            <a:r>
              <a:rPr lang="en-AT" b="1" dirty="0">
                <a:latin typeface="+mn-lt"/>
              </a:rPr>
              <a:t>private key </a:t>
            </a:r>
            <a:r>
              <a:rPr lang="en-AT" dirty="0">
                <a:latin typeface="+mn-lt"/>
              </a:rPr>
              <a:t>for a </a:t>
            </a:r>
            <a:r>
              <a:rPr lang="en-AT" b="1" dirty="0">
                <a:latin typeface="+mn-lt"/>
              </a:rPr>
              <a:t>given public key</a:t>
            </a:r>
            <a:r>
              <a:rPr lang="en-AT" dirty="0">
                <a:latin typeface="+mn-lt"/>
              </a:rPr>
              <a:t>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8B83EB-46D3-F32E-5CA6-6978EF7AA9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752" y="3377762"/>
            <a:ext cx="2057183" cy="253258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9321ABA-1F93-9543-F4F9-937FD9EE9194}"/>
              </a:ext>
            </a:extLst>
          </p:cNvPr>
          <p:cNvSpPr txBox="1">
            <a:spLocks/>
          </p:cNvSpPr>
          <p:nvPr/>
        </p:nvSpPr>
        <p:spPr>
          <a:xfrm>
            <a:off x="2574188" y="6373551"/>
            <a:ext cx="7232590" cy="22317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de-AT" sz="1100" dirty="0"/>
              <a:t>Figure </a:t>
            </a:r>
            <a:r>
              <a:rPr lang="de-AT" sz="1100" dirty="0" err="1"/>
              <a:t>taken</a:t>
            </a:r>
            <a:r>
              <a:rPr lang="de-AT" sz="1100" dirty="0"/>
              <a:t> </a:t>
            </a:r>
            <a:r>
              <a:rPr lang="de-AT" sz="1100" dirty="0" err="1"/>
              <a:t>from</a:t>
            </a:r>
            <a:r>
              <a:rPr lang="de-AT" sz="1100" dirty="0"/>
              <a:t> https://</a:t>
            </a:r>
            <a:r>
              <a:rPr lang="de-AT" sz="1100" dirty="0" err="1"/>
              <a:t>commons.wikimedia.org</a:t>
            </a:r>
            <a:r>
              <a:rPr lang="de-AT" sz="1100" dirty="0"/>
              <a:t>/</a:t>
            </a:r>
            <a:r>
              <a:rPr lang="de-AT" sz="1100" dirty="0" err="1"/>
              <a:t>wiki</a:t>
            </a:r>
            <a:r>
              <a:rPr lang="de-AT" sz="1100" dirty="0"/>
              <a:t>/File:ECClines-2.svg#/</a:t>
            </a:r>
            <a:r>
              <a:rPr lang="de-AT" sz="1100" dirty="0" err="1"/>
              <a:t>media</a:t>
            </a:r>
            <a:r>
              <a:rPr lang="de-AT" sz="1100" dirty="0"/>
              <a:t>/File:ECClines-2.svg</a:t>
            </a:r>
            <a:endParaRPr lang="en-AT" sz="11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54379A0-0F03-A118-2453-A96FD60AA998}"/>
              </a:ext>
            </a:extLst>
          </p:cNvPr>
          <p:cNvSpPr txBox="1">
            <a:spLocks/>
          </p:cNvSpPr>
          <p:nvPr/>
        </p:nvSpPr>
        <p:spPr>
          <a:xfrm>
            <a:off x="3633915" y="3986050"/>
            <a:ext cx="7981122" cy="131600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6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b="1" dirty="0">
                <a:latin typeface="+mn-lt"/>
              </a:rPr>
              <a:t>Given a point P, how often do </a:t>
            </a:r>
            <a:r>
              <a:rPr lang="en-GB" b="1" dirty="0">
                <a:latin typeface="+mn-lt"/>
              </a:rPr>
              <a:t>I</a:t>
            </a:r>
            <a:r>
              <a:rPr lang="en-AT" b="1" dirty="0">
                <a:latin typeface="+mn-lt"/>
              </a:rPr>
              <a:t> need to add the generator point G to itself to arrive at P? </a:t>
            </a:r>
          </a:p>
          <a:p>
            <a:pPr algn="just"/>
            <a:endParaRPr lang="en-AT" dirty="0">
              <a:latin typeface="+mn-lt"/>
            </a:endParaRPr>
          </a:p>
          <a:p>
            <a:pPr algn="just"/>
            <a:r>
              <a:rPr lang="en-AT" dirty="0">
                <a:latin typeface="+mn-lt"/>
              </a:rPr>
              <a:t>Find </a:t>
            </a:r>
            <a:r>
              <a:rPr lang="en-AT" i="1" dirty="0">
                <a:latin typeface="+mn-lt"/>
              </a:rPr>
              <a:t>x </a:t>
            </a:r>
            <a:r>
              <a:rPr lang="en-AT" dirty="0">
                <a:latin typeface="+mn-lt"/>
              </a:rPr>
              <a:t>such that:</a:t>
            </a:r>
          </a:p>
          <a:p>
            <a:pPr algn="just"/>
            <a:r>
              <a:rPr lang="en-AT" i="1" dirty="0">
                <a:latin typeface="+mn-lt"/>
              </a:rPr>
              <a:t>P = x * G</a:t>
            </a:r>
          </a:p>
        </p:txBody>
      </p:sp>
    </p:spTree>
    <p:extLst>
      <p:ext uri="{BB962C8B-B14F-4D97-AF65-F5344CB8AC3E}">
        <p14:creationId xmlns:p14="http://schemas.microsoft.com/office/powerpoint/2010/main" val="28789410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27D37-7E15-0B94-2902-AEA2E8B28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BBE67-AF4C-C1F1-9975-4BF697724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726303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Shor’s algorithm for (EC) discrete logarithm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407AEB-6035-56A7-729B-FC49042B4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694A40A-8809-1AA8-D205-A8B695274D10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6005573E-931A-0DD0-7410-8EB2A81E3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3EC8942-236C-AAC8-1FB9-2FDDB134A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435BD-5F85-8A35-162B-A964B8A8B5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66F67A4-7486-EA34-1A61-D6D045A66975}"/>
              </a:ext>
            </a:extLst>
          </p:cNvPr>
          <p:cNvSpPr txBox="1">
            <a:spLocks/>
          </p:cNvSpPr>
          <p:nvPr/>
        </p:nvSpPr>
        <p:spPr>
          <a:xfrm>
            <a:off x="989400" y="1680116"/>
            <a:ext cx="10213200" cy="88250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dirty="0">
                <a:latin typeface="+mn-lt"/>
              </a:rPr>
              <a:t>There exists a </a:t>
            </a:r>
            <a:r>
              <a:rPr lang="en-AT" b="1" dirty="0">
                <a:latin typeface="+mn-lt"/>
              </a:rPr>
              <a:t>similar algorithm </a:t>
            </a:r>
            <a:r>
              <a:rPr lang="en-AT" dirty="0">
                <a:latin typeface="+mn-lt"/>
              </a:rPr>
              <a:t>as for factorizing integers for </a:t>
            </a:r>
            <a:r>
              <a:rPr lang="en-AT" b="1" dirty="0">
                <a:latin typeface="+mn-lt"/>
              </a:rPr>
              <a:t>reconstructing</a:t>
            </a:r>
            <a:r>
              <a:rPr lang="en-AT" dirty="0">
                <a:latin typeface="+mn-lt"/>
              </a:rPr>
              <a:t> the </a:t>
            </a:r>
            <a:r>
              <a:rPr lang="en-AT" b="1" dirty="0">
                <a:latin typeface="+mn-lt"/>
              </a:rPr>
              <a:t>private key </a:t>
            </a:r>
            <a:r>
              <a:rPr lang="en-AT" b="1" i="1" dirty="0">
                <a:latin typeface="+mn-lt"/>
              </a:rPr>
              <a:t>p</a:t>
            </a:r>
            <a:r>
              <a:rPr lang="en-AT" dirty="0">
                <a:latin typeface="+mn-lt"/>
              </a:rPr>
              <a:t> solely by </a:t>
            </a:r>
            <a:r>
              <a:rPr lang="en-AT" b="1" dirty="0">
                <a:latin typeface="+mn-lt"/>
              </a:rPr>
              <a:t>knowing</a:t>
            </a:r>
            <a:r>
              <a:rPr lang="en-AT" dirty="0">
                <a:latin typeface="+mn-lt"/>
              </a:rPr>
              <a:t> the </a:t>
            </a:r>
            <a:r>
              <a:rPr lang="en-AT" b="1" dirty="0">
                <a:latin typeface="+mn-lt"/>
              </a:rPr>
              <a:t>public key </a:t>
            </a:r>
            <a:r>
              <a:rPr lang="en-AT" b="1" i="1" dirty="0">
                <a:latin typeface="+mn-lt"/>
              </a:rPr>
              <a:t>P</a:t>
            </a:r>
            <a:r>
              <a:rPr lang="en-AT" dirty="0">
                <a:latin typeface="+mn-lt"/>
              </a:rPr>
              <a:t>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1627AB8-4995-C6A5-71B8-CACBC0789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03" y="2799966"/>
            <a:ext cx="5356394" cy="382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7937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721C6-57EF-AFE2-413E-F8653EA73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E7FD5-37D5-52E5-E6AE-4EF300975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726303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Symmetric encryption – </a:t>
            </a:r>
            <a:r>
              <a:rPr lang="de-AT" b="1" dirty="0" err="1"/>
              <a:t>What</a:t>
            </a:r>
            <a:r>
              <a:rPr lang="de-AT" b="1" dirty="0"/>
              <a:t> </a:t>
            </a:r>
            <a:r>
              <a:rPr lang="de-AT" b="1" dirty="0" err="1"/>
              <a:t>is</a:t>
            </a:r>
            <a:r>
              <a:rPr lang="de-AT" b="1" dirty="0"/>
              <a:t> </a:t>
            </a:r>
            <a:r>
              <a:rPr lang="de-AT" b="1" dirty="0" err="1"/>
              <a:t>the</a:t>
            </a:r>
            <a:r>
              <a:rPr lang="de-AT" b="1" dirty="0"/>
              <a:t> </a:t>
            </a:r>
            <a:r>
              <a:rPr lang="de-AT" b="1" dirty="0" err="1"/>
              <a:t>security</a:t>
            </a:r>
            <a:r>
              <a:rPr lang="de-AT" b="1" dirty="0"/>
              <a:t> </a:t>
            </a:r>
            <a:r>
              <a:rPr lang="de-AT" b="1" dirty="0" err="1"/>
              <a:t>relying</a:t>
            </a:r>
            <a:r>
              <a:rPr lang="de-AT" b="1" dirty="0"/>
              <a:t> on?</a:t>
            </a:r>
            <a:endParaRPr lang="en-AT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E7AA7F-C5C3-6046-290A-688D18468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4353B57-3F89-130E-5F41-8187084F8452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E2D5507B-0274-05E3-F80F-B1D4A611F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40CAA35A-8B73-0E57-826A-2233142FF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F02840-79EB-D8B3-B9DF-FE831A6B50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DCE326E-5F96-6131-39CB-FAA05264587E}"/>
              </a:ext>
            </a:extLst>
          </p:cNvPr>
          <p:cNvSpPr txBox="1">
            <a:spLocks/>
          </p:cNvSpPr>
          <p:nvPr/>
        </p:nvSpPr>
        <p:spPr>
          <a:xfrm>
            <a:off x="1083883" y="4830509"/>
            <a:ext cx="10213200" cy="179889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dirty="0">
                <a:latin typeface="+mn-lt"/>
              </a:rPr>
              <a:t>For symmetric encryption, the situation is quite straightforward, the security relies on the </a:t>
            </a:r>
            <a:r>
              <a:rPr lang="en-AT" b="1" dirty="0">
                <a:latin typeface="+mn-lt"/>
              </a:rPr>
              <a:t>randomness</a:t>
            </a:r>
            <a:r>
              <a:rPr lang="en-AT" dirty="0">
                <a:latin typeface="+mn-lt"/>
              </a:rPr>
              <a:t> and </a:t>
            </a:r>
            <a:r>
              <a:rPr lang="en-AT" b="1" dirty="0">
                <a:latin typeface="+mn-lt"/>
              </a:rPr>
              <a:t>length</a:t>
            </a:r>
            <a:r>
              <a:rPr lang="en-AT" dirty="0">
                <a:latin typeface="+mn-lt"/>
              </a:rPr>
              <a:t> of the </a:t>
            </a:r>
            <a:r>
              <a:rPr lang="en-AT" b="1" dirty="0">
                <a:latin typeface="+mn-lt"/>
              </a:rPr>
              <a:t>encryption key</a:t>
            </a:r>
            <a:r>
              <a:rPr lang="en-AT" dirty="0">
                <a:latin typeface="+mn-lt"/>
              </a:rPr>
              <a:t>. For a key length </a:t>
            </a:r>
            <a:r>
              <a:rPr lang="en-AT" i="1" dirty="0">
                <a:latin typeface="+mn-lt"/>
              </a:rPr>
              <a:t>l</a:t>
            </a:r>
            <a:r>
              <a:rPr lang="en-AT" dirty="0">
                <a:latin typeface="+mn-lt"/>
              </a:rPr>
              <a:t>, we have in total </a:t>
            </a:r>
            <a:r>
              <a:rPr lang="en-AT" b="1" dirty="0">
                <a:latin typeface="+mn-lt"/>
              </a:rPr>
              <a:t>2</a:t>
            </a:r>
            <a:r>
              <a:rPr lang="en-AT" b="1" baseline="30000" dirty="0">
                <a:latin typeface="+mn-lt"/>
              </a:rPr>
              <a:t>l </a:t>
            </a:r>
            <a:r>
              <a:rPr lang="en-AT" b="1" dirty="0">
                <a:latin typeface="+mn-lt"/>
              </a:rPr>
              <a:t>different keys</a:t>
            </a:r>
            <a:r>
              <a:rPr lang="en-AT" dirty="0">
                <a:latin typeface="+mn-lt"/>
              </a:rPr>
              <a:t>. Only the correct one decrypts the ciphertext.</a:t>
            </a:r>
          </a:p>
          <a:p>
            <a:pPr algn="just"/>
            <a:endParaRPr lang="en-AT" dirty="0">
              <a:latin typeface="+mn-lt"/>
            </a:endParaRPr>
          </a:p>
          <a:p>
            <a:pPr algn="just"/>
            <a:r>
              <a:rPr lang="en-AT" dirty="0">
                <a:latin typeface="+mn-lt"/>
                <a:sym typeface="Wingdings" pitchFamily="2" charset="2"/>
              </a:rPr>
              <a:t> </a:t>
            </a:r>
            <a:r>
              <a:rPr lang="en-GB" dirty="0">
                <a:latin typeface="+mn-lt"/>
                <a:sym typeface="Wingdings" pitchFamily="2" charset="2"/>
              </a:rPr>
              <a:t>w</a:t>
            </a:r>
            <a:r>
              <a:rPr lang="en-AT" dirty="0">
                <a:latin typeface="+mn-lt"/>
                <a:sym typeface="Wingdings" pitchFamily="2" charset="2"/>
              </a:rPr>
              <a:t>hen </a:t>
            </a:r>
            <a:r>
              <a:rPr lang="en-AT" b="1" dirty="0">
                <a:latin typeface="+mn-lt"/>
                <a:sym typeface="Wingdings" pitchFamily="2" charset="2"/>
              </a:rPr>
              <a:t>guessing</a:t>
            </a:r>
            <a:r>
              <a:rPr lang="en-AT" dirty="0">
                <a:latin typeface="+mn-lt"/>
                <a:sym typeface="Wingdings" pitchFamily="2" charset="2"/>
              </a:rPr>
              <a:t> the key, we try in the worst case </a:t>
            </a:r>
            <a:r>
              <a:rPr lang="en-AT" b="1" dirty="0">
                <a:latin typeface="+mn-lt"/>
              </a:rPr>
              <a:t>2</a:t>
            </a:r>
            <a:r>
              <a:rPr lang="en-AT" b="1" baseline="30000" dirty="0">
                <a:latin typeface="+mn-lt"/>
              </a:rPr>
              <a:t>l</a:t>
            </a:r>
            <a:r>
              <a:rPr lang="en-AT" b="1" dirty="0">
                <a:latin typeface="+mn-lt"/>
                <a:sym typeface="Wingdings" pitchFamily="2" charset="2"/>
              </a:rPr>
              <a:t> different keys</a:t>
            </a:r>
            <a:r>
              <a:rPr lang="en-AT" dirty="0">
                <a:latin typeface="+mn-lt"/>
                <a:sym typeface="Wingdings" pitchFamily="2" charset="2"/>
              </a:rPr>
              <a:t>!</a:t>
            </a:r>
            <a:endParaRPr lang="en-AT" dirty="0">
              <a:latin typeface="+mn-lt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EE16A03-AFE3-2E17-632C-5F86F575E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28" y="1586239"/>
            <a:ext cx="7825685" cy="317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3717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3E428-F410-8E57-E477-80F7F5CB4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668A3-9723-F6C0-112E-869423F23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726303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Grover’s algorithm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64D5A3-B7C0-0F20-DC82-4C45EE571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311087-9F8A-98BB-AB46-C8AB1FEB9072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4784EDD4-F706-CF1D-A5A7-AC26BB5A7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01D0FCB6-3F98-7DCE-E934-1CD01AADD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80B172-56A5-FB2D-3A19-A744A06AB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4660DC7-3A05-DFC8-B24F-A2996B7FF7F2}"/>
              </a:ext>
            </a:extLst>
          </p:cNvPr>
          <p:cNvSpPr txBox="1">
            <a:spLocks/>
          </p:cNvSpPr>
          <p:nvPr/>
        </p:nvSpPr>
        <p:spPr>
          <a:xfrm>
            <a:off x="989399" y="1711948"/>
            <a:ext cx="10213200" cy="11128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6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sz="2400" dirty="0">
                <a:latin typeface="+mn-lt"/>
              </a:rPr>
              <a:t>Grover’s algorithm </a:t>
            </a:r>
            <a:r>
              <a:rPr lang="en-AT" sz="2400" b="1" dirty="0">
                <a:latin typeface="+mn-lt"/>
              </a:rPr>
              <a:t>searches</a:t>
            </a:r>
            <a:r>
              <a:rPr lang="en-AT" sz="2400" dirty="0">
                <a:latin typeface="+mn-lt"/>
              </a:rPr>
              <a:t> in a data set </a:t>
            </a:r>
            <a:r>
              <a:rPr lang="en-AT" sz="2400" b="1" dirty="0">
                <a:latin typeface="+mn-lt"/>
              </a:rPr>
              <a:t>quadratically times faster </a:t>
            </a:r>
            <a:r>
              <a:rPr lang="en-AT" sz="2400" dirty="0">
                <a:latin typeface="+mn-lt"/>
              </a:rPr>
              <a:t>than classicaly. The figure below shows its main ingredient the diffusion operator as a quantum circuit.</a:t>
            </a:r>
          </a:p>
          <a:p>
            <a:pPr algn="just"/>
            <a:endParaRPr lang="en-AT" sz="2400" dirty="0">
              <a:latin typeface="+mn-lt"/>
            </a:endParaRPr>
          </a:p>
          <a:p>
            <a:pPr algn="just"/>
            <a:r>
              <a:rPr lang="en-AT" sz="2400" dirty="0">
                <a:latin typeface="+mn-lt"/>
              </a:rPr>
              <a:t>In general, it </a:t>
            </a:r>
            <a:r>
              <a:rPr lang="en-AT" sz="2400" b="1" dirty="0">
                <a:latin typeface="+mn-lt"/>
              </a:rPr>
              <a:t>exploits</a:t>
            </a:r>
            <a:r>
              <a:rPr lang="en-AT" sz="2400" dirty="0">
                <a:latin typeface="+mn-lt"/>
              </a:rPr>
              <a:t> a </a:t>
            </a:r>
            <a:r>
              <a:rPr lang="en-AT" sz="2400" b="1" dirty="0">
                <a:latin typeface="+mn-lt"/>
              </a:rPr>
              <a:t>superposition</a:t>
            </a:r>
            <a:r>
              <a:rPr lang="en-AT" sz="2400" dirty="0">
                <a:latin typeface="+mn-lt"/>
              </a:rPr>
              <a:t> of all possible keys to the encryption function, and the oracle marks the correct one as the ciphertext and plaintext is known.</a:t>
            </a:r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3AA76C3C-EC6D-F988-8BD9-26D87C888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120" y="2746863"/>
            <a:ext cx="9183757" cy="304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AFDAF70-027A-EA58-641F-48FF51659177}"/>
              </a:ext>
            </a:extLst>
          </p:cNvPr>
          <p:cNvSpPr txBox="1">
            <a:spLocks/>
          </p:cNvSpPr>
          <p:nvPr/>
        </p:nvSpPr>
        <p:spPr>
          <a:xfrm>
            <a:off x="989399" y="6426747"/>
            <a:ext cx="10213200" cy="3578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GB" sz="1400" dirty="0"/>
              <a:t>Figure taken from: https://</a:t>
            </a:r>
            <a:r>
              <a:rPr lang="en-GB" sz="1400" dirty="0" err="1"/>
              <a:t>en.wikipedia.org</a:t>
            </a:r>
            <a:r>
              <a:rPr lang="en-GB" sz="1400" dirty="0"/>
              <a:t>/wiki/Grover%27s_algorithm#/media/</a:t>
            </a:r>
            <a:r>
              <a:rPr lang="en-GB" sz="1400" dirty="0" err="1"/>
              <a:t>File:Grover's_algorithm_circuit.svg</a:t>
            </a:r>
            <a:endParaRPr lang="en-AT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521E16B-E8A3-A513-824D-620455A32FAF}"/>
              </a:ext>
            </a:extLst>
          </p:cNvPr>
          <p:cNvSpPr txBox="1">
            <a:spLocks/>
          </p:cNvSpPr>
          <p:nvPr/>
        </p:nvSpPr>
        <p:spPr>
          <a:xfrm>
            <a:off x="989399" y="5492815"/>
            <a:ext cx="10213200" cy="7986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sz="2000" dirty="0">
                <a:latin typeface="+mn-lt"/>
                <a:sym typeface="Wingdings" pitchFamily="2" charset="2"/>
              </a:rPr>
              <a:t> </a:t>
            </a:r>
            <a:r>
              <a:rPr lang="en-GB" sz="2000" dirty="0">
                <a:latin typeface="+mn-lt"/>
                <a:sym typeface="Wingdings" pitchFamily="2" charset="2"/>
              </a:rPr>
              <a:t>using Grover’s algorithm we </a:t>
            </a:r>
            <a:r>
              <a:rPr lang="en-GB" sz="2000" b="1" dirty="0">
                <a:latin typeface="+mn-lt"/>
                <a:sym typeface="Wingdings" pitchFamily="2" charset="2"/>
              </a:rPr>
              <a:t>find</a:t>
            </a:r>
            <a:r>
              <a:rPr lang="en-GB" sz="2000" dirty="0">
                <a:latin typeface="+mn-lt"/>
                <a:sym typeface="Wingdings" pitchFamily="2" charset="2"/>
              </a:rPr>
              <a:t> the right </a:t>
            </a:r>
            <a:r>
              <a:rPr lang="en-GB" sz="2000" b="1" dirty="0">
                <a:latin typeface="+mn-lt"/>
                <a:sym typeface="Wingdings" pitchFamily="2" charset="2"/>
              </a:rPr>
              <a:t>key</a:t>
            </a:r>
            <a:r>
              <a:rPr lang="en-GB" sz="2000" dirty="0">
                <a:latin typeface="+mn-lt"/>
                <a:sym typeface="Wingdings" pitchFamily="2" charset="2"/>
              </a:rPr>
              <a:t> </a:t>
            </a:r>
            <a:r>
              <a:rPr lang="en-GB" sz="2000" b="1" dirty="0">
                <a:latin typeface="+mn-lt"/>
                <a:sym typeface="Wingdings" pitchFamily="2" charset="2"/>
              </a:rPr>
              <a:t>quadratically</a:t>
            </a:r>
            <a:r>
              <a:rPr lang="en-GB" sz="2000" dirty="0">
                <a:latin typeface="+mn-lt"/>
                <a:sym typeface="Wingdings" pitchFamily="2" charset="2"/>
              </a:rPr>
              <a:t> </a:t>
            </a:r>
            <a:r>
              <a:rPr lang="en-GB" sz="2000" b="1" dirty="0">
                <a:latin typeface="+mn-lt"/>
                <a:sym typeface="Wingdings" pitchFamily="2" charset="2"/>
              </a:rPr>
              <a:t>times</a:t>
            </a:r>
            <a:r>
              <a:rPr lang="en-GB" sz="2000" dirty="0">
                <a:latin typeface="+mn-lt"/>
                <a:sym typeface="Wingdings" pitchFamily="2" charset="2"/>
              </a:rPr>
              <a:t> </a:t>
            </a:r>
            <a:r>
              <a:rPr lang="en-GB" sz="2000" b="1" dirty="0">
                <a:latin typeface="+mn-lt"/>
                <a:sym typeface="Wingdings" pitchFamily="2" charset="2"/>
              </a:rPr>
              <a:t>faster</a:t>
            </a:r>
            <a:r>
              <a:rPr lang="en-GB" sz="2000" dirty="0">
                <a:latin typeface="+mn-lt"/>
                <a:sym typeface="Wingdings" pitchFamily="2" charset="2"/>
              </a:rPr>
              <a:t> than with a classical computer in terms of brute-force.</a:t>
            </a:r>
            <a:endParaRPr lang="en-AT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88032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C8D58-B45A-F55C-234C-0E107BFB7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63F84-7BFD-7065-4E15-BF859D833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Digital signatures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C5DB1F-1458-7F07-ADDC-99D00F206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1C8F19C-6B91-C239-3CFF-AC6670D9EC04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FD4F52CB-7CDB-7118-0E82-AF12ADEB1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52C262C7-05B5-716E-D6D1-B827B4F61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BF4815-4652-450C-BEC2-02A8F15C4E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CBAF9FE-AE8F-6A63-6C05-54EF0F54DB18}"/>
              </a:ext>
            </a:extLst>
          </p:cNvPr>
          <p:cNvSpPr txBox="1">
            <a:spLocks/>
          </p:cNvSpPr>
          <p:nvPr/>
        </p:nvSpPr>
        <p:spPr>
          <a:xfrm>
            <a:off x="1083883" y="5555973"/>
            <a:ext cx="10213200" cy="92029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7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dirty="0">
                <a:latin typeface="+mn-lt"/>
              </a:rPr>
              <a:t>Shor’s algorithm </a:t>
            </a:r>
            <a:r>
              <a:rPr lang="en-AT" b="1" dirty="0">
                <a:latin typeface="+mn-lt"/>
              </a:rPr>
              <a:t>reconstructs</a:t>
            </a:r>
            <a:r>
              <a:rPr lang="en-AT" dirty="0">
                <a:latin typeface="+mn-lt"/>
              </a:rPr>
              <a:t> private keys, for both </a:t>
            </a:r>
            <a:r>
              <a:rPr lang="en-AT" b="1" dirty="0">
                <a:latin typeface="+mn-lt"/>
              </a:rPr>
              <a:t>RSA</a:t>
            </a:r>
            <a:r>
              <a:rPr lang="en-AT" dirty="0">
                <a:latin typeface="+mn-lt"/>
              </a:rPr>
              <a:t> and </a:t>
            </a:r>
            <a:r>
              <a:rPr lang="en-AT" b="1" dirty="0">
                <a:latin typeface="+mn-lt"/>
              </a:rPr>
              <a:t>EC </a:t>
            </a:r>
            <a:r>
              <a:rPr lang="en-AT" dirty="0">
                <a:latin typeface="+mn-lt"/>
              </a:rPr>
              <a:t>encryption. Hence, because RSA and EC encryption both break due to private key recovery, also their </a:t>
            </a:r>
            <a:r>
              <a:rPr lang="en-AT" b="1" dirty="0">
                <a:latin typeface="+mn-lt"/>
              </a:rPr>
              <a:t>digital signature schemes break</a:t>
            </a:r>
            <a:r>
              <a:rPr lang="en-AT" dirty="0">
                <a:latin typeface="+mn-lt"/>
              </a:rPr>
              <a:t>!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A4D0A4F-A860-20A9-8BCE-BC335142D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70" y="1793295"/>
            <a:ext cx="7245260" cy="353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503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421F8-25D5-BB19-1C1F-49AC36FFA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1F071-A55C-9F62-D1E3-D972C5E2F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So to wrap up, w</a:t>
            </a:r>
            <a:r>
              <a:rPr lang="en-GB" b="1" dirty="0"/>
              <a:t>ha</a:t>
            </a:r>
            <a:r>
              <a:rPr lang="en-AT" b="1" dirty="0"/>
              <a:t>t’s t</a:t>
            </a:r>
            <a:r>
              <a:rPr lang="en-GB" b="1" dirty="0"/>
              <a:t>he</a:t>
            </a:r>
            <a:r>
              <a:rPr lang="en-AT" b="1" dirty="0"/>
              <a:t> situation?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51800E-AB80-FA7A-FC86-0E3A34DDA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3040057-4972-3F60-19E4-993CFE1543F3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751B4A80-FB44-792B-BE2A-643FA1176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E1503F78-AB56-9D52-B191-C90559C36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1265C-E61C-8151-1B5F-EC00420A7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22CE08-88B0-8895-E337-94EF31E694D4}"/>
              </a:ext>
            </a:extLst>
          </p:cNvPr>
          <p:cNvSpPr txBox="1">
            <a:spLocks/>
          </p:cNvSpPr>
          <p:nvPr/>
        </p:nvSpPr>
        <p:spPr>
          <a:xfrm>
            <a:off x="1283297" y="1754075"/>
            <a:ext cx="10213200" cy="42585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AT" sz="1800" b="1" dirty="0">
                <a:latin typeface="+mn-lt"/>
              </a:rPr>
              <a:t>Symmetric encryption: </a:t>
            </a:r>
            <a:r>
              <a:rPr lang="en-AT" sz="1800" dirty="0">
                <a:latin typeface="+mn-lt"/>
              </a:rPr>
              <a:t>Grover’s algorithm essentially halfes the complexity of finding the right key.</a:t>
            </a:r>
          </a:p>
          <a:p>
            <a:pPr algn="just"/>
            <a:endParaRPr lang="en-AT" sz="1800" dirty="0">
              <a:latin typeface="+mn-lt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AT" sz="1800" b="1" dirty="0">
                <a:latin typeface="+mn-lt"/>
              </a:rPr>
              <a:t>Asymmetric encryption: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AT" b="1" dirty="0"/>
              <a:t>RSA: </a:t>
            </a:r>
            <a:r>
              <a:rPr lang="en-AT" dirty="0"/>
              <a:t>Because RSA builds on the difficulty to find the prime factors of a number, it breaks due to Shor’s algorithm for integer factorization.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AT" b="1" dirty="0"/>
              <a:t>Elliptic Curve Cryptography: </a:t>
            </a:r>
            <a:r>
              <a:rPr lang="en-AT" dirty="0"/>
              <a:t>Most EC schemes use as public key directly the point on a curve, and this can be broken by using Shor’s algorithm for discrete logarithm problem on elliptic curves.</a:t>
            </a:r>
          </a:p>
          <a:p>
            <a:pPr lvl="1" algn="just"/>
            <a:endParaRPr lang="en-AT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AT" sz="1800" b="1" dirty="0">
                <a:latin typeface="+mn-lt"/>
              </a:rPr>
              <a:t>Digital signatures: </a:t>
            </a:r>
            <a:r>
              <a:rPr lang="en-AT" sz="1800" dirty="0">
                <a:latin typeface="+mn-lt"/>
              </a:rPr>
              <a:t>As they rely on the same security primitives as asymmetric encryption, also these schemes break.</a:t>
            </a:r>
          </a:p>
          <a:p>
            <a:pPr algn="just"/>
            <a:endParaRPr lang="en-AT" sz="1800" dirty="0">
              <a:latin typeface="+mn-lt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AT" sz="1800" b="1" dirty="0">
                <a:latin typeface="+mn-lt"/>
              </a:rPr>
              <a:t>Key exchanges: </a:t>
            </a:r>
            <a:r>
              <a:rPr lang="en-AT" sz="1800" dirty="0">
                <a:latin typeface="+mn-lt"/>
              </a:rPr>
              <a:t>Because key exchanges necessitate the exchange of public keys for RSA or elliptic curves, also the common Diffie-Hellman key exchanges are no longer safe.</a:t>
            </a:r>
            <a:endParaRPr lang="en-AT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69856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4F3B3-B832-9230-E669-73BD8239D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E48F2-C3A0-2134-AF9E-0C69B60CA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2887186"/>
            <a:ext cx="10213200" cy="684304"/>
          </a:xfrm>
        </p:spPr>
        <p:txBody>
          <a:bodyPr/>
          <a:lstStyle/>
          <a:p>
            <a:pPr algn="ctr"/>
            <a:r>
              <a:rPr lang="en-AT" b="1" dirty="0"/>
              <a:t>A small case study 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553E3-9ACE-E7BA-5458-2F203494B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7426FFE-BDCE-4840-E5AA-19E7F388FA4F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343CDB1F-6B1F-CBE6-5AA1-26751A26B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53C2CCB8-3931-5C37-6D98-00E9844A0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366897-7D50-7753-8D68-84F1C5789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6828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F8282-39F3-32BB-D944-D41CB5C2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158FC-94CC-03BD-1A0B-8C7088E62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View on a system from a security perspective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43DED7-6D31-0A4A-7DA4-B6DE9F87B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C98778A-2F4D-3F3D-F129-9B9C8A0A3186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3AD5D36A-73E6-DDB6-B2F0-CC1261F89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E8954188-527E-C629-4387-4BFCFFABC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3BB484-C28E-CB68-D8BD-4C06CC6ED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F422CB-B556-35B8-8822-E8BD903337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0046" y="1342312"/>
            <a:ext cx="5586693" cy="414591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13BF162-CDAE-2FDF-BD8B-B9696482CC3F}"/>
              </a:ext>
            </a:extLst>
          </p:cNvPr>
          <p:cNvSpPr txBox="1">
            <a:spLocks/>
          </p:cNvSpPr>
          <p:nvPr/>
        </p:nvSpPr>
        <p:spPr>
          <a:xfrm>
            <a:off x="322960" y="5608908"/>
            <a:ext cx="10879640" cy="10699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AT" sz="1800" dirty="0">
                <a:latin typeface="+mn-lt"/>
              </a:rPr>
              <a:t>IT landscape of a software company: The company uses an </a:t>
            </a:r>
            <a:r>
              <a:rPr lang="en-AT" sz="1800" b="1" dirty="0">
                <a:latin typeface="+mn-lt"/>
              </a:rPr>
              <a:t>AES encrypted darabase </a:t>
            </a:r>
            <a:r>
              <a:rPr lang="en-AT" sz="1800" dirty="0">
                <a:latin typeface="+mn-lt"/>
              </a:rPr>
              <a:t>to store important information, developers, customers and CEO </a:t>
            </a:r>
            <a:r>
              <a:rPr lang="en-AT" sz="1800" b="1" dirty="0">
                <a:latin typeface="+mn-lt"/>
              </a:rPr>
              <a:t>communicate</a:t>
            </a:r>
            <a:r>
              <a:rPr lang="en-AT" sz="1800" dirty="0">
                <a:latin typeface="+mn-lt"/>
              </a:rPr>
              <a:t> using a </a:t>
            </a:r>
            <a:r>
              <a:rPr lang="en-AT" sz="1800" b="1" dirty="0">
                <a:latin typeface="+mn-lt"/>
              </a:rPr>
              <a:t>messenger</a:t>
            </a:r>
            <a:r>
              <a:rPr lang="en-AT" sz="1800" dirty="0">
                <a:latin typeface="+mn-lt"/>
              </a:rPr>
              <a:t> solution </a:t>
            </a:r>
            <a:r>
              <a:rPr lang="en-AT" sz="1800" b="1" dirty="0">
                <a:latin typeface="+mn-lt"/>
              </a:rPr>
              <a:t>(using ECIES)</a:t>
            </a:r>
            <a:r>
              <a:rPr lang="en-AT" sz="1800" dirty="0">
                <a:latin typeface="+mn-lt"/>
              </a:rPr>
              <a:t>, and the company uses a document management system to </a:t>
            </a:r>
            <a:r>
              <a:rPr lang="en-AT" sz="1800" b="1" dirty="0">
                <a:latin typeface="+mn-lt"/>
              </a:rPr>
              <a:t>sign</a:t>
            </a:r>
            <a:r>
              <a:rPr lang="en-AT" sz="1800" dirty="0">
                <a:latin typeface="+mn-lt"/>
              </a:rPr>
              <a:t> important documents </a:t>
            </a:r>
            <a:r>
              <a:rPr lang="en-AT" sz="1800" b="1" dirty="0">
                <a:latin typeface="+mn-lt"/>
              </a:rPr>
              <a:t>(RSA)</a:t>
            </a:r>
            <a:r>
              <a:rPr lang="en-AT" sz="1800" dirty="0">
                <a:latin typeface="+mn-lt"/>
              </a:rPr>
              <a:t>. Lastly, the company exposes its product via services relying on </a:t>
            </a:r>
            <a:r>
              <a:rPr lang="en-AT" sz="1800" b="1" dirty="0">
                <a:latin typeface="+mn-lt"/>
              </a:rPr>
              <a:t>HTTPS </a:t>
            </a:r>
            <a:r>
              <a:rPr lang="en-AT" sz="1800" dirty="0">
                <a:latin typeface="+mn-lt"/>
              </a:rPr>
              <a:t>to the world.</a:t>
            </a:r>
          </a:p>
        </p:txBody>
      </p:sp>
    </p:spTree>
    <p:extLst>
      <p:ext uri="{BB962C8B-B14F-4D97-AF65-F5344CB8AC3E}">
        <p14:creationId xmlns:p14="http://schemas.microsoft.com/office/powerpoint/2010/main" val="33436602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3DD4E-6A5E-BD40-3C6A-E5EE771E0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25C42-527C-2E62-E2B3-0D0FF8850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What does a quantum computer break here?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B2B449-1470-95B7-88D7-3D9642279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DCBC29B-0A64-0068-146F-89B757824BF4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EE3DA886-85AB-A8B7-EFF6-754E6098F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14591F24-3F3C-CBD3-FB25-20442A308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725D5D-7844-923F-779F-041C04BB49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4E7296-BC21-0D45-AC63-A8D8495A98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4056" y="1281263"/>
            <a:ext cx="5941162" cy="416736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C169B34-C781-1291-2673-8DEF3C922539}"/>
              </a:ext>
            </a:extLst>
          </p:cNvPr>
          <p:cNvSpPr txBox="1">
            <a:spLocks/>
          </p:cNvSpPr>
          <p:nvPr/>
        </p:nvSpPr>
        <p:spPr>
          <a:xfrm>
            <a:off x="534817" y="5576737"/>
            <a:ext cx="10879640" cy="10699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GB" sz="2400" dirty="0">
                <a:latin typeface="+mn-lt"/>
              </a:rPr>
              <a:t>How does a quantum computer threaten this landscape? The cryptography of </a:t>
            </a:r>
            <a:r>
              <a:rPr lang="en-GB" sz="2400" b="1" dirty="0">
                <a:latin typeface="+mn-lt"/>
              </a:rPr>
              <a:t>all shown components breaks</a:t>
            </a:r>
            <a:r>
              <a:rPr lang="en-GB" sz="2400" dirty="0">
                <a:latin typeface="+mn-lt"/>
              </a:rPr>
              <a:t> with quantum computers, either due to Grover’s algorithm, or Shor’s algorithm(s).</a:t>
            </a:r>
            <a:endParaRPr lang="en-AT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44454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F48A6-40D4-7626-5F30-B1446350D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EEB6-A33D-73BA-66D3-E426CD526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Harvest now, decrypt later 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AA0798-B5BF-AD6C-8724-214B07F01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C156EAF-7D0A-AC45-5562-1A98CEC8D57B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26CA3802-69B0-B620-929D-9579734F8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D9BD8FD7-AEB6-293A-D8BF-9CD20740B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8CBCA5-D5EA-9590-F502-D722D01B16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44443D5-746F-F579-0784-B4D86F74EBD1}"/>
              </a:ext>
            </a:extLst>
          </p:cNvPr>
          <p:cNvSpPr txBox="1">
            <a:spLocks/>
          </p:cNvSpPr>
          <p:nvPr/>
        </p:nvSpPr>
        <p:spPr>
          <a:xfrm>
            <a:off x="534817" y="5576737"/>
            <a:ext cx="10879640" cy="10699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GB" sz="2400" dirty="0">
                <a:latin typeface="+mn-lt"/>
              </a:rPr>
              <a:t>The main issues is that all the data can be (and already is) </a:t>
            </a:r>
            <a:r>
              <a:rPr lang="en-GB" sz="2400" b="1" dirty="0">
                <a:latin typeface="+mn-lt"/>
              </a:rPr>
              <a:t>recorded</a:t>
            </a:r>
            <a:r>
              <a:rPr lang="en-GB" sz="2400" dirty="0">
                <a:latin typeface="+mn-lt"/>
              </a:rPr>
              <a:t> now </a:t>
            </a:r>
            <a:r>
              <a:rPr lang="en-GB" sz="2400" b="1" dirty="0">
                <a:latin typeface="+mn-lt"/>
              </a:rPr>
              <a:t>for later decryption</a:t>
            </a:r>
            <a:r>
              <a:rPr lang="en-GB" sz="2400" dirty="0">
                <a:latin typeface="+mn-lt"/>
              </a:rPr>
              <a:t> by using a quantum computer (to e.g. recover private keys)! This corresponds to a </a:t>
            </a:r>
            <a:r>
              <a:rPr lang="en-GB" sz="2400" b="1" dirty="0">
                <a:latin typeface="+mn-lt"/>
              </a:rPr>
              <a:t>real-world strategy</a:t>
            </a:r>
            <a:r>
              <a:rPr lang="en-GB" sz="2400" dirty="0">
                <a:latin typeface="+mn-lt"/>
              </a:rPr>
              <a:t> and is </a:t>
            </a:r>
            <a:r>
              <a:rPr lang="en-GB" sz="2400" b="1" dirty="0">
                <a:latin typeface="+mn-lt"/>
              </a:rPr>
              <a:t>adopted</a:t>
            </a:r>
            <a:r>
              <a:rPr lang="en-GB" sz="2400" dirty="0">
                <a:latin typeface="+mn-lt"/>
              </a:rPr>
              <a:t> by </a:t>
            </a:r>
            <a:r>
              <a:rPr lang="en-GB" sz="2400" b="1" dirty="0">
                <a:latin typeface="+mn-lt"/>
              </a:rPr>
              <a:t>present-day attackers</a:t>
            </a:r>
            <a:r>
              <a:rPr lang="en-GB" sz="2400" dirty="0">
                <a:latin typeface="+mn-lt"/>
              </a:rPr>
              <a:t>.</a:t>
            </a:r>
            <a:endParaRPr lang="en-AT" sz="2400" dirty="0">
              <a:latin typeface="+mn-lt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AD9567A-ECFA-E3C1-BA99-9749F4474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628" y="1204567"/>
            <a:ext cx="6220017" cy="444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4072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59E46-96AA-EF19-BA81-855FAAEE5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3BC43-665C-0E47-E53D-81A08064E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2887186"/>
            <a:ext cx="10213200" cy="684304"/>
          </a:xfrm>
        </p:spPr>
        <p:txBody>
          <a:bodyPr/>
          <a:lstStyle/>
          <a:p>
            <a:pPr algn="ctr"/>
            <a:r>
              <a:rPr lang="en-AT" b="1" dirty="0"/>
              <a:t>What can you do about it?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D36562-8615-ED7A-FE53-32ECA784C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C476BEE-5CD0-A5A1-E933-72EA35019D70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0703DF9C-F840-0534-7640-09593F21D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442C0ABE-DBB5-F15B-6123-C0F5A2128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A28E4A-BAD5-7BD5-E377-E4789DC7C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737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BE317-9306-1DF6-52CA-E5AFBB845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C5016-3E73-74A1-BCDF-8D3BEA4E9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Symmetric ciphers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DB5CF6-D7F7-3270-A51A-DAD5BC90B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83D8B03-2470-BB25-43EC-65F991991B02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F4BEFD8E-2553-D0E5-4EFD-94440B4B8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DEBB77C7-0023-CA09-7FFA-C1C41AB68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4524BE-DF14-12FC-A4A8-0B3BA073DA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EDEB2D4-34E5-DCBC-14CD-6F1D9FB55E28}"/>
              </a:ext>
            </a:extLst>
          </p:cNvPr>
          <p:cNvSpPr txBox="1">
            <a:spLocks/>
          </p:cNvSpPr>
          <p:nvPr/>
        </p:nvSpPr>
        <p:spPr>
          <a:xfrm>
            <a:off x="534817" y="5576737"/>
            <a:ext cx="10879640" cy="10699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GB" sz="2400" dirty="0">
                <a:latin typeface="+mn-lt"/>
              </a:rPr>
              <a:t>For symmetric ciphers, the current recommendations of NIST and other security institutions is to simply </a:t>
            </a:r>
            <a:r>
              <a:rPr lang="en-GB" sz="2400" b="1" dirty="0">
                <a:latin typeface="+mn-lt"/>
              </a:rPr>
              <a:t>double the key length</a:t>
            </a:r>
            <a:r>
              <a:rPr lang="en-GB" sz="2400" dirty="0">
                <a:latin typeface="+mn-lt"/>
              </a:rPr>
              <a:t>, as this will render Grover’s algorithm less feasible for near term quantum computing devices.</a:t>
            </a:r>
            <a:endParaRPr lang="en-AT" sz="2400" dirty="0">
              <a:latin typeface="+mn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B2034FE-7330-A6B3-3620-E7BE278C9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336" y="1684718"/>
            <a:ext cx="6115327" cy="369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F09BADD-4FE2-EBC3-F8D7-506F39EE4577}"/>
              </a:ext>
            </a:extLst>
          </p:cNvPr>
          <p:cNvSpPr txBox="1">
            <a:spLocks/>
          </p:cNvSpPr>
          <p:nvPr/>
        </p:nvSpPr>
        <p:spPr>
          <a:xfrm>
            <a:off x="8545603" y="1476704"/>
            <a:ext cx="3626366" cy="178992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85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400" dirty="0">
                <a:latin typeface="+mn-lt"/>
              </a:rPr>
              <a:t>Doubling the key length means going from </a:t>
            </a:r>
          </a:p>
          <a:p>
            <a:pPr algn="ctr"/>
            <a:endParaRPr lang="en-GB" sz="2400" dirty="0">
              <a:latin typeface="+mn-lt"/>
            </a:endParaRPr>
          </a:p>
          <a:p>
            <a:pPr algn="ctr"/>
            <a:r>
              <a:rPr lang="en-GB" sz="2400" b="1" dirty="0">
                <a:latin typeface="+mn-lt"/>
              </a:rPr>
              <a:t>2</a:t>
            </a:r>
            <a:r>
              <a:rPr lang="en-GB" sz="2400" b="1" baseline="30000" dirty="0">
                <a:latin typeface="+mn-lt"/>
              </a:rPr>
              <a:t>l</a:t>
            </a:r>
            <a:r>
              <a:rPr lang="en-GB" sz="2400" dirty="0">
                <a:latin typeface="+mn-lt"/>
              </a:rPr>
              <a:t> bits</a:t>
            </a:r>
          </a:p>
          <a:p>
            <a:pPr algn="ctr"/>
            <a:endParaRPr lang="en-GB" sz="2400" dirty="0">
              <a:latin typeface="+mn-lt"/>
            </a:endParaRPr>
          </a:p>
          <a:p>
            <a:pPr algn="ctr"/>
            <a:r>
              <a:rPr lang="en-GB" sz="2400" dirty="0">
                <a:latin typeface="+mn-lt"/>
              </a:rPr>
              <a:t>to </a:t>
            </a:r>
          </a:p>
          <a:p>
            <a:pPr algn="ctr"/>
            <a:endParaRPr lang="en-GB" sz="2400" dirty="0">
              <a:latin typeface="+mn-lt"/>
            </a:endParaRPr>
          </a:p>
          <a:p>
            <a:pPr algn="ctr"/>
            <a:r>
              <a:rPr lang="en-GB" sz="2400" b="1" dirty="0">
                <a:latin typeface="+mn-lt"/>
              </a:rPr>
              <a:t>2</a:t>
            </a:r>
            <a:r>
              <a:rPr lang="en-GB" sz="2400" b="1" baseline="30000" dirty="0">
                <a:latin typeface="+mn-lt"/>
              </a:rPr>
              <a:t>2l</a:t>
            </a:r>
            <a:r>
              <a:rPr lang="en-GB" sz="2400" b="1" dirty="0">
                <a:latin typeface="+mn-lt"/>
              </a:rPr>
              <a:t> </a:t>
            </a:r>
            <a:r>
              <a:rPr lang="en-GB" sz="2400" dirty="0">
                <a:latin typeface="+mn-lt"/>
              </a:rPr>
              <a:t>bits</a:t>
            </a:r>
            <a:endParaRPr lang="en-AT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47945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D4DDB-D380-6377-343B-4B9C1F16A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B2185-0B1D-A3F1-7929-D8DFE2188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641239"/>
            <a:ext cx="10213200" cy="640024"/>
          </a:xfrm>
        </p:spPr>
        <p:txBody>
          <a:bodyPr/>
          <a:lstStyle/>
          <a:p>
            <a:pPr algn="ctr"/>
            <a:r>
              <a:rPr lang="en-AT" b="1" dirty="0"/>
              <a:t>Future trainings and workshops 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3F2196-B0E3-5456-68A3-1297B3027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8A2B0DA-88B9-C87C-0B56-D807A3E4FFA9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1" name="Picture 2" descr="University of Innsbruck - Wikipedia">
            <a:extLst>
              <a:ext uri="{FF2B5EF4-FFF2-40B4-BE49-F238E27FC236}">
                <a16:creationId xmlns:a16="http://schemas.microsoft.com/office/drawing/2014/main" id="{FE45C97A-483B-33FC-04DA-9D4130150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694AF911-9126-E4D8-0693-B42100980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8ED913-D3A5-B391-ABB2-1CBD3F258F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1070C83-E911-19FA-9C75-53FD11BE9D5B}"/>
              </a:ext>
            </a:extLst>
          </p:cNvPr>
          <p:cNvSpPr txBox="1">
            <a:spLocks/>
          </p:cNvSpPr>
          <p:nvPr/>
        </p:nvSpPr>
        <p:spPr>
          <a:xfrm>
            <a:off x="534817" y="5512732"/>
            <a:ext cx="10879640" cy="10699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85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GB" sz="2400" dirty="0">
                <a:latin typeface="+mn-lt"/>
              </a:rPr>
              <a:t>In case you would like to know more about how to migrate to post-quantum secure cryptography to prevent the other issues pointed out, or simply work through your current security landscape to check whether it withstands </a:t>
            </a:r>
            <a:r>
              <a:rPr lang="en-GB" sz="2400" b="1" dirty="0">
                <a:latin typeface="+mn-lt"/>
              </a:rPr>
              <a:t>attacks from quantum computers</a:t>
            </a:r>
            <a:r>
              <a:rPr lang="en-GB" sz="2400" dirty="0">
                <a:latin typeface="+mn-lt"/>
              </a:rPr>
              <a:t>, reach out to </a:t>
            </a:r>
            <a:r>
              <a:rPr lang="en-GB" sz="2400" b="1" dirty="0">
                <a:latin typeface="+mn-lt"/>
              </a:rPr>
              <a:t>CODE</a:t>
            </a:r>
            <a:r>
              <a:rPr lang="en-GB" sz="2400" dirty="0">
                <a:latin typeface="+mn-lt"/>
              </a:rPr>
              <a:t> for </a:t>
            </a:r>
            <a:r>
              <a:rPr lang="en-GB" sz="2400" b="1" dirty="0">
                <a:latin typeface="+mn-lt"/>
              </a:rPr>
              <a:t>consulting</a:t>
            </a:r>
            <a:r>
              <a:rPr lang="en-GB" sz="2400" dirty="0">
                <a:latin typeface="+mn-lt"/>
              </a:rPr>
              <a:t>, </a:t>
            </a:r>
            <a:r>
              <a:rPr lang="en-GB" sz="2400" b="1" dirty="0">
                <a:latin typeface="+mn-lt"/>
              </a:rPr>
              <a:t>trainings</a:t>
            </a:r>
            <a:r>
              <a:rPr lang="en-GB" sz="2400" dirty="0">
                <a:latin typeface="+mn-lt"/>
              </a:rPr>
              <a:t>, or </a:t>
            </a:r>
            <a:r>
              <a:rPr lang="en-GB" sz="2400" b="1" dirty="0">
                <a:latin typeface="+mn-lt"/>
              </a:rPr>
              <a:t>workshops</a:t>
            </a:r>
            <a:r>
              <a:rPr lang="en-GB" sz="2400" dirty="0">
                <a:latin typeface="+mn-lt"/>
              </a:rPr>
              <a:t>.</a:t>
            </a:r>
            <a:endParaRPr lang="en-AT" sz="2400" dirty="0">
              <a:latin typeface="+mn-lt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CA03165-DA1B-2C32-AEB3-86EECB6B8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17" y="2546108"/>
            <a:ext cx="4904948" cy="176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042212A-F74B-8A57-B261-FC95261A4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2546107"/>
            <a:ext cx="4870450" cy="176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39483A8-0205-9B6A-AFE7-3404BB6EAE3C}"/>
              </a:ext>
            </a:extLst>
          </p:cNvPr>
          <p:cNvSpPr txBox="1">
            <a:spLocks/>
          </p:cNvSpPr>
          <p:nvPr/>
        </p:nvSpPr>
        <p:spPr>
          <a:xfrm>
            <a:off x="656180" y="4737860"/>
            <a:ext cx="10879640" cy="4089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b="1" dirty="0">
                <a:latin typeface="+mn-lt"/>
              </a:rPr>
              <a:t>Are you quantum safe?</a:t>
            </a:r>
            <a:endParaRPr lang="en-AT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25432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F4D91-EA94-D7FF-610B-F95D53388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4194B-30F6-868C-3CA1-2C727B298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5616" y="2212035"/>
            <a:ext cx="5400767" cy="600275"/>
          </a:xfrm>
        </p:spPr>
        <p:txBody>
          <a:bodyPr>
            <a:normAutofit fontScale="90000"/>
          </a:bodyPr>
          <a:lstStyle/>
          <a:p>
            <a:pPr algn="ctr"/>
            <a:r>
              <a:rPr lang="en-AT" b="1" dirty="0">
                <a:latin typeface="+mn-lt"/>
              </a:rPr>
              <a:t>Thank you for your attention.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EA497-E3F6-3BD7-17CF-0E5C5A8A8745}"/>
              </a:ext>
            </a:extLst>
          </p:cNvPr>
          <p:cNvSpPr txBox="1">
            <a:spLocks/>
          </p:cNvSpPr>
          <p:nvPr/>
        </p:nvSpPr>
        <p:spPr>
          <a:xfrm>
            <a:off x="5231280" y="2812310"/>
            <a:ext cx="1729440" cy="600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000" indent="-3600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0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800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20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36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de-AT" dirty="0"/>
              <a:t>Questions?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B87A2A6-3CEA-2110-28B6-4FB6B2115263}"/>
              </a:ext>
            </a:extLst>
          </p:cNvPr>
          <p:cNvSpPr txBox="1">
            <a:spLocks/>
          </p:cNvSpPr>
          <p:nvPr/>
        </p:nvSpPr>
        <p:spPr>
          <a:xfrm>
            <a:off x="4476978" y="3717236"/>
            <a:ext cx="3238044" cy="2499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60000" indent="-3600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0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800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20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36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AT" dirty="0"/>
          </a:p>
          <a:p>
            <a:pPr marL="0" indent="0" algn="ctr">
              <a:buNone/>
            </a:pPr>
            <a:r>
              <a:rPr lang="en-AT" dirty="0"/>
              <a:t>Quantum Network Design GmbH</a:t>
            </a:r>
          </a:p>
          <a:p>
            <a:pPr marL="0" indent="0" algn="ctr">
              <a:buNone/>
            </a:pPr>
            <a:r>
              <a:rPr lang="en-GB" dirty="0">
                <a:hlinkClick r:id="rId2"/>
              </a:rPr>
              <a:t>a</a:t>
            </a:r>
            <a:r>
              <a:rPr lang="en-AT" dirty="0">
                <a:hlinkClick r:id="rId2"/>
              </a:rPr>
              <a:t>lexander.pirker@qnetworkdesign.com</a:t>
            </a:r>
          </a:p>
          <a:p>
            <a:pPr marL="0" indent="0" algn="ctr">
              <a:buNone/>
            </a:pPr>
            <a:r>
              <a:rPr lang="en-AT" dirty="0">
                <a:hlinkClick r:id="rId2"/>
              </a:rPr>
              <a:t>office@qnetworkdesign.com</a:t>
            </a:r>
            <a:endParaRPr lang="en-AT" dirty="0"/>
          </a:p>
          <a:p>
            <a:pPr marL="0" indent="0" algn="ctr">
              <a:buNone/>
            </a:pPr>
            <a:r>
              <a:rPr lang="en-AT" dirty="0">
                <a:hlinkClick r:id="rId3"/>
              </a:rPr>
              <a:t>www.qnetworkdesign.com</a:t>
            </a:r>
            <a:endParaRPr lang="en-AT" dirty="0"/>
          </a:p>
          <a:p>
            <a:pPr marL="0" indent="0" algn="ctr">
              <a:buNone/>
            </a:pPr>
            <a:endParaRPr lang="en-AT" dirty="0"/>
          </a:p>
          <a:p>
            <a:pPr marL="0" indent="0" algn="ctr">
              <a:buNone/>
            </a:pPr>
            <a:r>
              <a:rPr lang="en-GB" dirty="0">
                <a:hlinkClick r:id="rId2"/>
              </a:rPr>
              <a:t>a</a:t>
            </a:r>
            <a:r>
              <a:rPr lang="en-AT" dirty="0">
                <a:hlinkClick r:id="rId2"/>
              </a:rPr>
              <a:t>pirker.consultant@gmail.com</a:t>
            </a:r>
          </a:p>
          <a:p>
            <a:pPr marL="0" indent="0" algn="ctr">
              <a:buNone/>
            </a:pPr>
            <a:endParaRPr lang="en-A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FBE0F7-C137-B3DA-8E0D-E1C595E9D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8786" y="11741"/>
            <a:ext cx="430645" cy="43064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40452D9-860C-7654-BA53-39032FA8A301}"/>
              </a:ext>
            </a:extLst>
          </p:cNvPr>
          <p:cNvSpPr txBox="1">
            <a:spLocks/>
          </p:cNvSpPr>
          <p:nvPr/>
        </p:nvSpPr>
        <p:spPr>
          <a:xfrm>
            <a:off x="7560678" y="73444"/>
            <a:ext cx="2798108" cy="3072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none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T" sz="1400" b="1" dirty="0"/>
              <a:t>Quantum Network Design GmbH</a:t>
            </a:r>
          </a:p>
        </p:txBody>
      </p:sp>
      <p:pic>
        <p:nvPicPr>
          <p:cNvPr id="10" name="Picture 2" descr="University of Innsbruck - Wikipedia">
            <a:extLst>
              <a:ext uri="{FF2B5EF4-FFF2-40B4-BE49-F238E27FC236}">
                <a16:creationId xmlns:a16="http://schemas.microsoft.com/office/drawing/2014/main" id="{0E7BC512-5A5E-C781-7433-7B1FA66C3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431" y="-52265"/>
            <a:ext cx="1414133" cy="5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D4F734FE-746E-E455-B7D0-104B16AA2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83" y="153820"/>
            <a:ext cx="1433993" cy="22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FF3BB8-404B-BCBF-6AE3-038918C388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772" y="0"/>
            <a:ext cx="1669256" cy="111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80489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AnalogousFromDarkSeedLeftStep">
      <a:dk1>
        <a:srgbClr val="000000"/>
      </a:dk1>
      <a:lt1>
        <a:srgbClr val="FFFFFF"/>
      </a:lt1>
      <a:dk2>
        <a:srgbClr val="301B2D"/>
      </a:dk2>
      <a:lt2>
        <a:srgbClr val="F0F3F2"/>
      </a:lt2>
      <a:accent1>
        <a:srgbClr val="E72983"/>
      </a:accent1>
      <a:accent2>
        <a:srgbClr val="D517C0"/>
      </a:accent2>
      <a:accent3>
        <a:srgbClr val="AD29E7"/>
      </a:accent3>
      <a:accent4>
        <a:srgbClr val="5725D7"/>
      </a:accent4>
      <a:accent5>
        <a:srgbClr val="2944E7"/>
      </a:accent5>
      <a:accent6>
        <a:srgbClr val="1781D5"/>
      </a:accent6>
      <a:hlink>
        <a:srgbClr val="433FBF"/>
      </a:hlink>
      <a:folHlink>
        <a:srgbClr val="7F7F7F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2083</TotalTime>
  <Words>2497</Words>
  <Application>Microsoft Macintosh PowerPoint</Application>
  <PresentationFormat>Widescreen</PresentationFormat>
  <Paragraphs>271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Aptos</vt:lpstr>
      <vt:lpstr>Arial</vt:lpstr>
      <vt:lpstr>Avenir Next LT Pro</vt:lpstr>
      <vt:lpstr>Goudy Old Style</vt:lpstr>
      <vt:lpstr>Wingdings</vt:lpstr>
      <vt:lpstr>FrostyVTI</vt:lpstr>
      <vt:lpstr>Q-Day: How Quantum Computing Will Break Today’s Modern Cryptography  (And What to Do About It)</vt:lpstr>
      <vt:lpstr>About Alex</vt:lpstr>
      <vt:lpstr>Let’s start by having a look at qubits …</vt:lpstr>
      <vt:lpstr>What is a qubit in a ”pure” state?</vt:lpstr>
      <vt:lpstr>What can we do with a qubit?</vt:lpstr>
      <vt:lpstr>A simple example …</vt:lpstr>
      <vt:lpstr>What makes quantum computers so powerful?</vt:lpstr>
      <vt:lpstr>What makes quantum computers so powerful?</vt:lpstr>
      <vt:lpstr>Applications of quantum information processing</vt:lpstr>
      <vt:lpstr>What makes quantum computers so powerful?</vt:lpstr>
      <vt:lpstr>What about security?</vt:lpstr>
      <vt:lpstr>What is cryptography?</vt:lpstr>
      <vt:lpstr>Symmetric encryption</vt:lpstr>
      <vt:lpstr>Asymmetric encryption</vt:lpstr>
      <vt:lpstr>Key exchanges</vt:lpstr>
      <vt:lpstr>Key exchanges</vt:lpstr>
      <vt:lpstr>Key exchanges – How do they work?</vt:lpstr>
      <vt:lpstr>Digital signatures</vt:lpstr>
      <vt:lpstr>How does a quantum computer break modern cryptography?</vt:lpstr>
      <vt:lpstr>RSA – Foundations </vt:lpstr>
      <vt:lpstr>RSA – Foundations </vt:lpstr>
      <vt:lpstr>RSA – Foundations </vt:lpstr>
      <vt:lpstr>RSA – Foundations </vt:lpstr>
      <vt:lpstr>RSA – What is the security relying on?</vt:lpstr>
      <vt:lpstr>RSA – What is the security relying on?</vt:lpstr>
      <vt:lpstr>Shor‘s algorithm for integer factorization</vt:lpstr>
      <vt:lpstr>Elliptic curve (EC) crytography – Foundations </vt:lpstr>
      <vt:lpstr>Elliptic curve (EC) crytography – Foundations </vt:lpstr>
      <vt:lpstr>Elliptic curve (EC) crytography – Encryption (ECIES) </vt:lpstr>
      <vt:lpstr>Elliptic curve (EC) crytography – What the security relies on? </vt:lpstr>
      <vt:lpstr>Shor’s algorithm for (EC) discrete logarithm</vt:lpstr>
      <vt:lpstr>Symmetric encryption – What is the security relying on?</vt:lpstr>
      <vt:lpstr>Grover’s algorithm</vt:lpstr>
      <vt:lpstr>Digital signatures</vt:lpstr>
      <vt:lpstr>So to wrap up, what’s the situation?</vt:lpstr>
      <vt:lpstr>A small case study …</vt:lpstr>
      <vt:lpstr>View on a system from a security perspective</vt:lpstr>
      <vt:lpstr>What does a quantum computer break here?</vt:lpstr>
      <vt:lpstr>Harvest now, decrypt later …</vt:lpstr>
      <vt:lpstr>What can you do about it?</vt:lpstr>
      <vt:lpstr>Symmetric ciphers</vt:lpstr>
      <vt:lpstr>Future trainings and workshops …</vt:lpstr>
      <vt:lpstr>Thank you for your attention.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Alexander Pirker</dc:creator>
  <cp:lastModifiedBy>Alexander Pirker</cp:lastModifiedBy>
  <cp:revision>88</cp:revision>
  <dcterms:created xsi:type="dcterms:W3CDTF">2025-01-12T11:05:03Z</dcterms:created>
  <dcterms:modified xsi:type="dcterms:W3CDTF">2026-04-13T18:24:16Z</dcterms:modified>
</cp:coreProperties>
</file>