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63"/>
  </p:notesMasterIdLst>
  <p:sldIdLst>
    <p:sldId id="2141411416" r:id="rId2"/>
    <p:sldId id="566" r:id="rId3"/>
    <p:sldId id="400" r:id="rId4"/>
    <p:sldId id="1964" r:id="rId5"/>
    <p:sldId id="2088" r:id="rId6"/>
    <p:sldId id="1956" r:id="rId7"/>
    <p:sldId id="260" r:id="rId8"/>
    <p:sldId id="1968" r:id="rId9"/>
    <p:sldId id="2100" r:id="rId10"/>
    <p:sldId id="2074" r:id="rId11"/>
    <p:sldId id="2075" r:id="rId12"/>
    <p:sldId id="1965" r:id="rId13"/>
    <p:sldId id="257" r:id="rId14"/>
    <p:sldId id="1967" r:id="rId15"/>
    <p:sldId id="313" r:id="rId16"/>
    <p:sldId id="2141411454" r:id="rId17"/>
    <p:sldId id="2141411456" r:id="rId18"/>
    <p:sldId id="2046" r:id="rId19"/>
    <p:sldId id="2141411404" r:id="rId20"/>
    <p:sldId id="2048" r:id="rId21"/>
    <p:sldId id="2141411381" r:id="rId22"/>
    <p:sldId id="2141411435" r:id="rId23"/>
    <p:sldId id="2080" r:id="rId24"/>
    <p:sldId id="2141411453" r:id="rId25"/>
    <p:sldId id="2141411441" r:id="rId26"/>
    <p:sldId id="2141411442" r:id="rId27"/>
    <p:sldId id="2141411443" r:id="rId28"/>
    <p:sldId id="2141411445" r:id="rId29"/>
    <p:sldId id="2141411437" r:id="rId30"/>
    <p:sldId id="2141411444" r:id="rId31"/>
    <p:sldId id="2141411436" r:id="rId32"/>
    <p:sldId id="2141411440" r:id="rId33"/>
    <p:sldId id="2141411438" r:id="rId34"/>
    <p:sldId id="2141411439" r:id="rId35"/>
    <p:sldId id="2097" r:id="rId36"/>
    <p:sldId id="2141411447" r:id="rId37"/>
    <p:sldId id="2141411448" r:id="rId38"/>
    <p:sldId id="2141411455" r:id="rId39"/>
    <p:sldId id="2141411449" r:id="rId40"/>
    <p:sldId id="2141411450" r:id="rId41"/>
    <p:sldId id="2141411451" r:id="rId42"/>
    <p:sldId id="2141411452" r:id="rId43"/>
    <p:sldId id="2141411294" r:id="rId44"/>
    <p:sldId id="1994" r:id="rId45"/>
    <p:sldId id="1995" r:id="rId46"/>
    <p:sldId id="1996" r:id="rId47"/>
    <p:sldId id="1997" r:id="rId48"/>
    <p:sldId id="1998" r:id="rId49"/>
    <p:sldId id="1999" r:id="rId50"/>
    <p:sldId id="488" r:id="rId51"/>
    <p:sldId id="2141411446" r:id="rId52"/>
    <p:sldId id="2116" r:id="rId53"/>
    <p:sldId id="2101" r:id="rId54"/>
    <p:sldId id="2113" r:id="rId55"/>
    <p:sldId id="2141411458" r:id="rId56"/>
    <p:sldId id="2094" r:id="rId57"/>
    <p:sldId id="2141411457" r:id="rId58"/>
    <p:sldId id="2095" r:id="rId59"/>
    <p:sldId id="1973" r:id="rId60"/>
    <p:sldId id="1962" r:id="rId61"/>
    <p:sldId id="261" r:id="rId6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001"/>
    <a:srgbClr val="CD071E"/>
    <a:srgbClr val="80807F"/>
    <a:srgbClr val="E6E6E6"/>
    <a:srgbClr val="007CA8"/>
    <a:srgbClr val="1A243D"/>
    <a:srgbClr val="02AEEE"/>
    <a:srgbClr val="FFA94B"/>
    <a:srgbClr val="19233A"/>
    <a:srgbClr val="2C3E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10" autoAdjust="0"/>
    <p:restoredTop sz="83888" autoAdjust="0"/>
  </p:normalViewPr>
  <p:slideViewPr>
    <p:cSldViewPr snapToGrid="0">
      <p:cViewPr varScale="1">
        <p:scale>
          <a:sx n="93" d="100"/>
          <a:sy n="93" d="100"/>
        </p:scale>
        <p:origin x="1308" y="78"/>
      </p:cViewPr>
      <p:guideLst/>
    </p:cSldViewPr>
  </p:slideViewPr>
  <p:outlineViewPr>
    <p:cViewPr>
      <p:scale>
        <a:sx n="33" d="100"/>
        <a:sy n="33" d="100"/>
      </p:scale>
      <p:origin x="0" y="-55614"/>
    </p:cViewPr>
  </p:outlin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BC5D9C6-E58F-4704-B2CB-7F827C1576EC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C479BD0-4CA5-4910-A2A1-229068F4E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997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279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79BD0-4CA5-4910-A2A1-229068F4EC0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686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79BD0-4CA5-4910-A2A1-229068F4EC0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790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79BD0-4CA5-4910-A2A1-229068F4EC0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539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79BD0-4CA5-4910-A2A1-229068F4EC0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975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79BD0-4CA5-4910-A2A1-229068F4EC0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1904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79BD0-4CA5-4910-A2A1-229068F4EC0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2046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79BD0-4CA5-4910-A2A1-229068F4EC0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2723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79BD0-4CA5-4910-A2A1-229068F4EC0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051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79BD0-4CA5-4910-A2A1-229068F4EC0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3953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79BD0-4CA5-4910-A2A1-229068F4EC0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806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79BD0-4CA5-4910-A2A1-229068F4EC0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8089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79BD0-4CA5-4910-A2A1-229068F4EC0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8011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79BD0-4CA5-4910-A2A1-229068F4EC0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8047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https://upload.wikimedia.org/wikipedia/commons/8/84/Ted_Nugent_at_White_House_in_April_2017.jpg</a:t>
            </a:r>
          </a:p>
          <a:p>
            <a:r>
              <a:rPr lang="en-US" dirty="0"/>
              <a:t>http://www.invisibleoranges.com/files/2013/10/Ted-Nugent-e1381435169876.jpg</a:t>
            </a:r>
          </a:p>
          <a:p>
            <a:endParaRPr lang="en-US" dirty="0"/>
          </a:p>
          <a:p>
            <a:r>
              <a:rPr lang="en-US" dirty="0"/>
              <a:t>http://images.tritondigitalcms.com/6616/sites/356/2018/09/19074930/Paul-McCartney-Let-it-Be.jpg</a:t>
            </a:r>
          </a:p>
          <a:p>
            <a:r>
              <a:rPr lang="en-US" dirty="0"/>
              <a:t>https://i.pinimg.com/originals/75/da/5c/75da5c063757190abbf8ae3ab0f115f6.jpg</a:t>
            </a:r>
          </a:p>
          <a:p>
            <a:r>
              <a:rPr lang="en-US" dirty="0"/>
              <a:t>https://pmcvariety.files.wordpress.com/2017/06/paul-mccartney.jpg	</a:t>
            </a:r>
          </a:p>
          <a:p>
            <a:endParaRPr lang="en-US" dirty="0"/>
          </a:p>
          <a:p>
            <a:r>
              <a:rPr lang="en-US" dirty="0"/>
              <a:t>https://cdn1.thr.com/sites/default/files/imagecache/scale_crop_768_433/2011/06/dsc0111phgnrph_gene_page_a_l.jpg</a:t>
            </a:r>
          </a:p>
          <a:p>
            <a:r>
              <a:rPr lang="en-US" dirty="0"/>
              <a:t>https://pmctvline2.files.wordpress.com/2018/07/twd_816_gp_1114_0612_rt.jpg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79BD0-4CA5-4910-A2A1-229068F4EC0F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691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79BD0-4CA5-4910-A2A1-229068F4EC0F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1829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D77045-401A-4D5E-BFE3-54C21A8A66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7283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79BD0-4CA5-4910-A2A1-229068F4EC0F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061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79BD0-4CA5-4910-A2A1-229068F4EC0F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427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479BD0-4CA5-4910-A2A1-229068F4EC0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0947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acebook.com/codemagazine" TargetMode="External"/><Relationship Id="rId3" Type="http://schemas.openxmlformats.org/officeDocument/2006/relationships/image" Target="../media/image3.png"/><Relationship Id="rId7" Type="http://schemas.openxmlformats.org/officeDocument/2006/relationships/hyperlink" Target="mailto:info@codemag.com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hyperlink" Target="http://www.twitter.com/codemagazine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0"/>
            <a:ext cx="12191999" cy="3581400"/>
          </a:xfrm>
          <a:prstGeom prst="rect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1199" y="1057563"/>
            <a:ext cx="10854267" cy="2210569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60800"/>
            <a:ext cx="9144000" cy="1595920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711198" y="6363854"/>
            <a:ext cx="10854267" cy="341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CODE Magazine’s State of .NET - codemag.com/</a:t>
            </a:r>
            <a:r>
              <a:rPr lang="en-US" sz="1400" dirty="0" err="1">
                <a:latin typeface="Segoe UI" panose="020B0502040204020203" pitchFamily="34" charset="0"/>
                <a:cs typeface="Segoe UI" panose="020B0502040204020203" pitchFamily="34" charset="0"/>
              </a:rPr>
              <a:t>stateofdotnet</a:t>
            </a: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932198" y="5736120"/>
            <a:ext cx="3259802" cy="1121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07B5C2-DEDC-470B-AAC7-C38B1BC397E0}"/>
              </a:ext>
            </a:extLst>
          </p:cNvPr>
          <p:cNvSpPr/>
          <p:nvPr userDrawn="1"/>
        </p:nvSpPr>
        <p:spPr>
          <a:xfrm>
            <a:off x="8932198" y="5736120"/>
            <a:ext cx="3259802" cy="1121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C99E90-82B1-4539-9346-CA6B145B69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779" y="289777"/>
            <a:ext cx="2319954" cy="81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68789"/>
      </p:ext>
    </p:extLst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181" y="1"/>
            <a:ext cx="9996777" cy="11429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8181" y="1456267"/>
            <a:ext cx="10741891" cy="47782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F7F08FB-3FB5-4BC6-A43A-7CEDC5B095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8181" y="6442365"/>
            <a:ext cx="4892170" cy="4156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by CODE Training – codemag.com/training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557784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563" y="1709738"/>
            <a:ext cx="10548505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563" y="4690533"/>
            <a:ext cx="10548505" cy="139911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C4BE00F-03C3-40A8-9EA6-BA313FB38C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8181" y="6442365"/>
            <a:ext cx="4892170" cy="4156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by CODE Training – codemag.com/training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852555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-1"/>
            <a:ext cx="12191999" cy="4076537"/>
          </a:xfrm>
          <a:prstGeom prst="rect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1607730"/>
            <a:ext cx="12191998" cy="1273173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 dirty="0"/>
              <a:t>Q&amp;A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2962253"/>
            <a:ext cx="12191999" cy="922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en-US" sz="4000" dirty="0">
                <a:latin typeface="Segoe UI" panose="020B0502040204020203" pitchFamily="34" charset="0"/>
                <a:cs typeface="Segoe UI" panose="020B0502040204020203" pitchFamily="34" charset="0"/>
              </a:rPr>
              <a:t>Contact us with Questions!</a:t>
            </a: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7350947" y="4194351"/>
            <a:ext cx="3962400" cy="167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dirty="0"/>
              <a:t>Presenter Contact:</a:t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76B1D8B-C911-4F36-B940-0C715875B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147" y="450437"/>
            <a:ext cx="2459904" cy="86096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8604F6D-D4C7-43BF-9E2A-8816C7FDCA78}"/>
              </a:ext>
            </a:extLst>
          </p:cNvPr>
          <p:cNvSpPr/>
          <p:nvPr userDrawn="1"/>
        </p:nvSpPr>
        <p:spPr>
          <a:xfrm>
            <a:off x="0" y="5535827"/>
            <a:ext cx="12191999" cy="1322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1E93D0B-BD48-4EED-8A32-5F3BC103424C}"/>
              </a:ext>
            </a:extLst>
          </p:cNvPr>
          <p:cNvGrpSpPr/>
          <p:nvPr userDrawn="1"/>
        </p:nvGrpSpPr>
        <p:grpSpPr>
          <a:xfrm>
            <a:off x="3200399" y="6177348"/>
            <a:ext cx="5791200" cy="413004"/>
            <a:chOff x="1828800" y="6140196"/>
            <a:chExt cx="5791200" cy="413004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CA2549D-7771-4563-8BEE-96486775A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6140196"/>
              <a:ext cx="1138782" cy="41148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4705F42-9FB8-42A5-884D-A96D79E6C7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6194" y="6140196"/>
              <a:ext cx="1143000" cy="41300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3086C9A-6584-44FA-B50F-32CC4BC15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5388" y="6140196"/>
              <a:ext cx="1143000" cy="41300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12C5363-62D5-48F5-AAC7-4DA2D4CB5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000" y="6140196"/>
              <a:ext cx="1143000" cy="41300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22" name="Subtitle 2">
            <a:extLst>
              <a:ext uri="{FF2B5EF4-FFF2-40B4-BE49-F238E27FC236}">
                <a16:creationId xmlns:a16="http://schemas.microsoft.com/office/drawing/2014/main" id="{2ABD7633-16CB-4EFB-B4B7-F33B9F44F97B}"/>
              </a:ext>
            </a:extLst>
          </p:cNvPr>
          <p:cNvSpPr txBox="1">
            <a:spLocks/>
          </p:cNvSpPr>
          <p:nvPr userDrawn="1"/>
        </p:nvSpPr>
        <p:spPr>
          <a:xfrm>
            <a:off x="637298" y="4299475"/>
            <a:ext cx="3962400" cy="167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CODE/EPS Contact</a:t>
            </a:r>
          </a:p>
          <a:p>
            <a:pPr algn="l">
              <a:spcBef>
                <a:spcPts val="600"/>
              </a:spcBef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  <a:hlinkClick r:id="rId7"/>
              </a:rPr>
              <a:t>www.codemag.com</a:t>
            </a:r>
          </a:p>
          <a:p>
            <a:pPr algn="l">
              <a:spcBef>
                <a:spcPts val="600"/>
              </a:spcBef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  <a:hlinkClick r:id="rId7"/>
              </a:rPr>
              <a:t>info@codemag.com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algn="l"/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  <a:hlinkClick r:id="rId8"/>
              </a:rPr>
              <a:t>www.facebook.com/codemagazine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algn="l"/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  <a:hlinkClick r:id="rId9"/>
              </a:rPr>
              <a:t>twitter.com/</a:t>
            </a:r>
            <a:r>
              <a:rPr lang="en-US" sz="1600" dirty="0" err="1">
                <a:latin typeface="Segoe UI" panose="020B0502040204020203" pitchFamily="34" charset="0"/>
                <a:cs typeface="Segoe UI" panose="020B0502040204020203" pitchFamily="34" charset="0"/>
                <a:hlinkClick r:id="rId9"/>
              </a:rPr>
              <a:t>codemagazine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6875836"/>
      </p:ext>
    </p:extLst>
  </p:cSld>
  <p:clrMapOvr>
    <a:masterClrMapping/>
  </p:clrMapOvr>
  <p:transition>
    <p:cover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0"/>
            <a:ext cx="12191999" cy="1143000"/>
          </a:xfrm>
          <a:prstGeom prst="rect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8181" y="1"/>
            <a:ext cx="9996777" cy="1142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8181" y="1456267"/>
            <a:ext cx="10741891" cy="47782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8181" y="6442365"/>
            <a:ext cx="4892170" cy="4156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© by CODE - codemag.com/</a:t>
            </a:r>
            <a:r>
              <a:rPr lang="en-US" dirty="0" err="1"/>
              <a:t>stateofdotnet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817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</p:sldLayoutIdLst>
  <p:transition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bg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mailto:jduffy@codemag.com" TargetMode="External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hyperlink" Target="https://www.codemag.com/People/Bio/Jim.Duffy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12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5.png"/><Relationship Id="rId5" Type="http://schemas.openxmlformats.org/officeDocument/2006/relationships/image" Target="../media/image5.png"/><Relationship Id="rId10" Type="http://schemas.openxmlformats.org/officeDocument/2006/relationships/image" Target="../media/image14.jpeg"/><Relationship Id="rId4" Type="http://schemas.openxmlformats.org/officeDocument/2006/relationships/image" Target="../media/image4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demag.com/OneHourConsulting" TargetMode="External"/><Relationship Id="rId5" Type="http://schemas.openxmlformats.org/officeDocument/2006/relationships/hyperlink" Target="mailto:jduffy@codemag.com" TargetMode="External"/><Relationship Id="rId4" Type="http://schemas.openxmlformats.org/officeDocument/2006/relationships/hyperlink" Target="mailto:info@codemag.co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bit.ly/3GgyFTq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hyperlink" Target="https://www.codemag.com/Jobs" TargetMode="Externa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hyperlink" Target="https://www.codemag.com/Staffing" TargetMode="External"/><Relationship Id="rId4" Type="http://schemas.openxmlformats.org/officeDocument/2006/relationships/hyperlink" Target="https://www.codemag.com/Write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hyperlink" Target="https://tinyurl.com/CODEYTC" TargetMode="External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jpg"/><Relationship Id="rId5" Type="http://schemas.openxmlformats.org/officeDocument/2006/relationships/image" Target="../media/image24.png"/><Relationship Id="rId10" Type="http://schemas.openxmlformats.org/officeDocument/2006/relationships/image" Target="../media/image29.jpeg"/><Relationship Id="rId4" Type="http://schemas.openxmlformats.org/officeDocument/2006/relationships/hyperlink" Target="http://www.facebook.com/CODEMagazine/" TargetMode="External"/><Relationship Id="rId9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7.jpg"/><Relationship Id="rId4" Type="http://schemas.openxmlformats.org/officeDocument/2006/relationships/hyperlink" Target="https://bit.ly/3sbzgB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hyperlink" Target="https://codemag.com/mobil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lay.google.com/store/apps/details?id=com.codemag.code" TargetMode="External"/><Relationship Id="rId5" Type="http://schemas.openxmlformats.org/officeDocument/2006/relationships/image" Target="../media/image32.png"/><Relationship Id="rId4" Type="http://schemas.openxmlformats.org/officeDocument/2006/relationships/hyperlink" Target="https://apps.apple.com/us/app/code-magazine-mobile/id1510075344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m4rtSj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tryphotino.io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hyperlink" Target="Github.com/tryphotino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demag.com/CODEPresent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mailto:markus@eps-software.com" TargetMode="External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8.jpeg"/><Relationship Id="rId4" Type="http://schemas.openxmlformats.org/officeDocument/2006/relationships/image" Target="../media/image38.jpeg"/><Relationship Id="rId9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s://dotnet.microsoft.com/en-us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demag.com/subscribe/CF2021" TargetMode="External"/><Relationship Id="rId2" Type="http://schemas.openxmlformats.org/officeDocument/2006/relationships/hyperlink" Target="http://www.codemag.com/focu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evblogs.microsoft.com/dotnet/announcing-net-7-preview-1/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demag.com/training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azure.microsoft.com/en-us/try/cognitive-services/" TargetMode="External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hyperlink" Target="https://www.codemag.com/Article/1807031/Identify-Voices-with-Microsoft-Cognitive-Services" TargetMode="External"/><Relationship Id="rId4" Type="http://schemas.openxmlformats.org/officeDocument/2006/relationships/hyperlink" Target="https://www.codemag.com/Article/1805031/Identify-Faces-with-Microsoft-Cognitive-Services" TargetMode="Externa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m4rtSj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demag.com/training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vAOijV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mag.com/Jobs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demag.com/OneHourConsulting" TargetMode="External"/><Relationship Id="rId5" Type="http://schemas.openxmlformats.org/officeDocument/2006/relationships/hyperlink" Target="mailto:jduffy@codemag.com" TargetMode="External"/><Relationship Id="rId4" Type="http://schemas.openxmlformats.org/officeDocument/2006/relationships/hyperlink" Target="mailto:info@codemag.com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hyperlink" Target="https://codemag.com/mobil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lay.google.com/store/apps/details?id=com.codemag.code" TargetMode="External"/><Relationship Id="rId5" Type="http://schemas.openxmlformats.org/officeDocument/2006/relationships/image" Target="../media/image32.png"/><Relationship Id="rId4" Type="http://schemas.openxmlformats.org/officeDocument/2006/relationships/hyperlink" Target="https://apps.apple.com/us/app/code-magazine-mobile/id1510075344" TargetMode="Externa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facebook.com/codema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markus@eps-software.com" TargetMode="External"/><Relationship Id="rId4" Type="http://schemas.openxmlformats.org/officeDocument/2006/relationships/hyperlink" Target="twitter.com/codemagazin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ctrTitle"/>
          </p:nvPr>
        </p:nvSpPr>
        <p:spPr>
          <a:xfrm>
            <a:off x="496957" y="776683"/>
            <a:ext cx="11270973" cy="265231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4400" dirty="0"/>
              <a:t>State of .NET</a:t>
            </a:r>
            <a:br>
              <a:rPr lang="en-US" sz="4400" dirty="0"/>
            </a:br>
            <a:r>
              <a:rPr lang="en-US" sz="4400" dirty="0"/>
              <a:t>State of App and System Development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895599" y="4008061"/>
            <a:ext cx="6400800" cy="1746388"/>
          </a:xfrm>
        </p:spPr>
        <p:txBody>
          <a:bodyPr>
            <a:noAutofit/>
          </a:bodyPr>
          <a:lstStyle/>
          <a:p>
            <a:r>
              <a:rPr lang="en-US" dirty="0"/>
              <a:t>Markus Egger</a:t>
            </a:r>
            <a:br>
              <a:rPr lang="en-US" dirty="0"/>
            </a:br>
            <a:r>
              <a:rPr lang="en-US" dirty="0"/>
              <a:t>President and Chief Software Architect</a:t>
            </a:r>
            <a:br>
              <a:rPr lang="en-US" dirty="0"/>
            </a:br>
            <a:r>
              <a:rPr lang="en-US" dirty="0"/>
              <a:t>CODE Magazine &amp; Consulting</a:t>
            </a:r>
          </a:p>
        </p:txBody>
      </p:sp>
    </p:spTree>
    <p:extLst>
      <p:ext uri="{BB962C8B-B14F-4D97-AF65-F5344CB8AC3E}">
        <p14:creationId xmlns:p14="http://schemas.microsoft.com/office/powerpoint/2010/main" val="2947040719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Kicking Things Off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8305800" cy="457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3200" b="1" dirty="0"/>
              <a:t>Jim Duffy</a:t>
            </a:r>
          </a:p>
          <a:p>
            <a:r>
              <a:rPr lang="en-US" sz="2000" dirty="0"/>
              <a:t>Director of Business Development</a:t>
            </a:r>
            <a:br>
              <a:rPr lang="en-US" sz="2000" dirty="0"/>
            </a:br>
            <a:r>
              <a:rPr lang="en-US" sz="2000" dirty="0"/>
              <a:t>CODE Magazine &amp; Consulting</a:t>
            </a:r>
            <a:endParaRPr lang="en-US" sz="2000" i="1" dirty="0"/>
          </a:p>
          <a:p>
            <a:r>
              <a:rPr lang="en-US" sz="2000" dirty="0"/>
              <a:t>Former Developer – Drawn to the Dark Side: Now Responsible for Marketing &amp; Business Development </a:t>
            </a:r>
          </a:p>
          <a:p>
            <a:r>
              <a:rPr lang="en-US" sz="2000" dirty="0">
                <a:hlinkClick r:id="rId3"/>
              </a:rPr>
              <a:t>jduffy@codemag.com</a:t>
            </a:r>
            <a:r>
              <a:rPr lang="en-US" sz="2000" dirty="0"/>
              <a:t> / </a:t>
            </a:r>
            <a:r>
              <a:rPr lang="en-US" sz="2000" dirty="0">
                <a:hlinkClick r:id="rId4"/>
              </a:rPr>
              <a:t>My Bio</a:t>
            </a:r>
            <a:endParaRPr lang="en-US" sz="2000" dirty="0"/>
          </a:p>
          <a:p>
            <a:r>
              <a:rPr lang="en-US" sz="2000" dirty="0"/>
              <a:t>International Author and Speaker</a:t>
            </a:r>
          </a:p>
          <a:p>
            <a:r>
              <a:rPr lang="en-US" sz="2000" dirty="0"/>
              <a:t>Former Microsoft RD (Regional Director) 9 years</a:t>
            </a:r>
          </a:p>
          <a:p>
            <a:r>
              <a:rPr lang="en-US" sz="2000" dirty="0"/>
              <a:t>Former 11 time Microsoft Most Valuable Professional (MVP)</a:t>
            </a:r>
          </a:p>
          <a:p>
            <a:r>
              <a:rPr lang="en-US" sz="2000" dirty="0"/>
              <a:t>Twitter: @</a:t>
            </a:r>
            <a:r>
              <a:rPr lang="en-US" sz="2000" dirty="0" err="1"/>
              <a:t>jmduffy</a:t>
            </a: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194" y="975851"/>
            <a:ext cx="2098786" cy="20918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765943-7C71-4769-8DE7-BBB737931E1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3884" y="3814939"/>
            <a:ext cx="1530096" cy="1981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D68B80-A3F2-4505-9CC6-ED677EF3D7F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100" y="3352800"/>
            <a:ext cx="1530096" cy="1981200"/>
          </a:xfrm>
          <a:prstGeom prst="rect">
            <a:avLst/>
          </a:prstGeom>
        </p:spPr>
      </p:pic>
      <p:pic>
        <p:nvPicPr>
          <p:cNvPr id="8" name="Rectangle 165897">
            <a:extLst>
              <a:ext uri="{FF2B5EF4-FFF2-40B4-BE49-F238E27FC236}">
                <a16:creationId xmlns:a16="http://schemas.microsoft.com/office/drawing/2014/main" id="{ABF6494E-262A-4698-8C35-4B5A7F97E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1518" y="6231774"/>
            <a:ext cx="1062836" cy="4315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5475750"/>
      </p:ext>
    </p:extLst>
  </p:cSld>
  <p:clrMapOvr>
    <a:masterClrMapping/>
  </p:clrMapOvr>
  <p:transition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About CODE Consulting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6267"/>
            <a:ext cx="9389165" cy="42937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“Helping People</a:t>
            </a:r>
            <a:r>
              <a:rPr lang="en-US" sz="4000" baseline="0" dirty="0"/>
              <a:t> Build Better Software”</a:t>
            </a:r>
          </a:p>
          <a:p>
            <a:r>
              <a:rPr lang="en-US" sz="2400" baseline="0" dirty="0"/>
              <a:t>Custom Software Development, Training, Mentoring,…</a:t>
            </a:r>
          </a:p>
          <a:p>
            <a:r>
              <a:rPr lang="en-US" sz="2400" dirty="0"/>
              <a:t>Web, Cloud, Mobile, Desktop, Serverless, Databases,…</a:t>
            </a:r>
          </a:p>
          <a:p>
            <a:r>
              <a:rPr lang="en-US" sz="2400" dirty="0"/>
              <a:t>User Interface and Interaction Design</a:t>
            </a:r>
          </a:p>
          <a:p>
            <a:r>
              <a:rPr lang="en-US" sz="2400" dirty="0"/>
              <a:t>Project Rescue, App Modernization (VB, VFP, Access, etc.)</a:t>
            </a:r>
          </a:p>
          <a:p>
            <a:r>
              <a:rPr lang="en-US" sz="2400" dirty="0"/>
              <a:t>Development Team Staff Augmentation</a:t>
            </a:r>
          </a:p>
          <a:p>
            <a:r>
              <a:rPr lang="en-US" sz="2400" dirty="0"/>
              <a:t>Microsoft Certified Partner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68351" y="6203330"/>
            <a:ext cx="5791200" cy="413004"/>
            <a:chOff x="1828800" y="6140196"/>
            <a:chExt cx="5791200" cy="413004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6140196"/>
              <a:ext cx="1138782" cy="41148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6194" y="6140196"/>
              <a:ext cx="1143000" cy="41300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5388" y="6140196"/>
              <a:ext cx="1143000" cy="41300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000" y="6140196"/>
              <a:ext cx="1143000" cy="41300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4FE5D240-BCEB-440B-B636-34C61B859D1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149" y="4406347"/>
            <a:ext cx="2095410" cy="9391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FA3104-6B25-4C1C-8A82-0786A96C843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616" y="4829763"/>
            <a:ext cx="1726096" cy="42788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DF0E3FA-F580-477A-8F3E-71E645D3C50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319" y="6123699"/>
            <a:ext cx="2073965" cy="45250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98B6692-A9F5-4E08-9BFB-A7DAF116FFF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4472" y="6090550"/>
            <a:ext cx="1215960" cy="63703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0250A01-E922-42A8-A3F7-F29097AB525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007" y="5112904"/>
            <a:ext cx="2242267" cy="60790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7F918A0-FA0B-4CD9-BA89-DF3484DC8CD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2764">
            <a:off x="9796463" y="1488687"/>
            <a:ext cx="1530096" cy="19812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20A59F1-2024-438A-A9BB-E2A97D24FD7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2448">
            <a:off x="10143250" y="2193174"/>
            <a:ext cx="1577112" cy="204207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3570800-2C2F-45CD-9FDB-277E6B4B459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528" y="5347519"/>
            <a:ext cx="946894" cy="94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898462"/>
      </p:ext>
    </p:extLst>
  </p:cSld>
  <p:clrMapOvr>
    <a:masterClrMapping/>
  </p:clrMapOvr>
  <p:transition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Your Ticket to Free Consulting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931" y="1288606"/>
            <a:ext cx="5732907" cy="4293744"/>
          </a:xfrm>
        </p:spPr>
        <p:txBody>
          <a:bodyPr>
            <a:noAutofit/>
          </a:bodyPr>
          <a:lstStyle/>
          <a:p>
            <a:r>
              <a:rPr lang="en-US" noProof="0" dirty="0"/>
              <a:t>Hour of CODE: One hour on us. Schedule a call today. Slots are limited.</a:t>
            </a:r>
          </a:p>
          <a:p>
            <a:r>
              <a:rPr lang="en-US" dirty="0"/>
              <a:t>No strings. No commitment. No credit card required. </a:t>
            </a:r>
          </a:p>
          <a:p>
            <a:r>
              <a:rPr lang="en-US" noProof="0" dirty="0"/>
              <a:t>Just help from our team of experience software developers.</a:t>
            </a:r>
          </a:p>
          <a:p>
            <a:r>
              <a:rPr lang="en-US" dirty="0"/>
              <a:t>Got questions? Stuck on an issue? Platform and/or architecture decisions to make? We can help!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072770-2D5B-4DE0-86E3-10F8370EE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838" y="1288606"/>
            <a:ext cx="5997126" cy="35418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12B0FD-3592-486F-8596-87CAB1B0EDC9}"/>
              </a:ext>
            </a:extLst>
          </p:cNvPr>
          <p:cNvSpPr txBox="1"/>
          <p:nvPr/>
        </p:nvSpPr>
        <p:spPr>
          <a:xfrm>
            <a:off x="6096000" y="4976024"/>
            <a:ext cx="59719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Contact us at 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info@codemag.com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or 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  <a:hlinkClick r:id="rId5"/>
              </a:rPr>
              <a:t>jduffy@codemag.com</a:t>
            </a:r>
            <a:endParaRPr lang="en-US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BDE0C3-D2AB-4B57-8891-DFC3F1763956}"/>
              </a:ext>
            </a:extLst>
          </p:cNvPr>
          <p:cNvSpPr txBox="1"/>
          <p:nvPr/>
        </p:nvSpPr>
        <p:spPr>
          <a:xfrm>
            <a:off x="566530" y="6003235"/>
            <a:ext cx="68878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noProof="0" dirty="0">
                <a:hlinkClick r:id="rId6"/>
              </a:rPr>
              <a:t>https://codemag.com/OneHourConsulting</a:t>
            </a:r>
            <a:endParaRPr lang="en-US" sz="3000" noProof="0" dirty="0"/>
          </a:p>
        </p:txBody>
      </p:sp>
    </p:spTree>
    <p:extLst>
      <p:ext uri="{BB962C8B-B14F-4D97-AF65-F5344CB8AC3E}">
        <p14:creationId xmlns:p14="http://schemas.microsoft.com/office/powerpoint/2010/main" val="2851519046"/>
      </p:ext>
    </p:extLst>
  </p:cSld>
  <p:clrMapOvr>
    <a:masterClrMapping/>
  </p:clrMapOvr>
  <p:transition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E46CE-4626-4549-BF60-86CCFDA3A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CODE Is Looking for REACT Developers!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267F2-F300-437C-98DE-590050F7F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181" y="1456267"/>
            <a:ext cx="7421419" cy="4778278"/>
          </a:xfrm>
        </p:spPr>
        <p:txBody>
          <a:bodyPr>
            <a:normAutofit/>
          </a:bodyPr>
          <a:lstStyle/>
          <a:p>
            <a:r>
              <a:rPr lang="en-US" dirty="0"/>
              <a:t>Join the CODE Consulting Team!</a:t>
            </a:r>
          </a:p>
          <a:p>
            <a:r>
              <a:rPr lang="en-US" dirty="0"/>
              <a:t>Junior and Senior positions available</a:t>
            </a:r>
          </a:p>
          <a:p>
            <a:r>
              <a:rPr lang="en-US" dirty="0"/>
              <a:t>For </a:t>
            </a:r>
            <a:r>
              <a:rPr lang="en-US" b="1" u="sng" dirty="0"/>
              <a:t>current</a:t>
            </a:r>
            <a:r>
              <a:rPr lang="en-US" dirty="0"/>
              <a:t> and future opportunities</a:t>
            </a:r>
          </a:p>
          <a:p>
            <a:r>
              <a:rPr lang="en-US" dirty="0"/>
              <a:t>Multiple positions available</a:t>
            </a:r>
          </a:p>
          <a:p>
            <a:r>
              <a:rPr lang="en-US" dirty="0"/>
              <a:t>FTE or Contractor opportunities available</a:t>
            </a:r>
          </a:p>
          <a:p>
            <a:r>
              <a:rPr lang="en-US" dirty="0"/>
              <a:t>Remote or on-site</a:t>
            </a:r>
          </a:p>
          <a:p>
            <a:pPr marL="0" indent="0">
              <a:buNone/>
            </a:pPr>
            <a:r>
              <a:rPr lang="en-US" sz="5400" dirty="0">
                <a:hlinkClick r:id="rId2"/>
              </a:rPr>
              <a:t>https://bit.ly/3JCGLqC</a:t>
            </a:r>
            <a:r>
              <a:rPr lang="en-US" sz="5400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F4E0DD-5FB6-49AD-995B-619954341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243" y="1456267"/>
            <a:ext cx="2936829" cy="293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033499"/>
      </p:ext>
    </p:extLst>
  </p:cSld>
  <p:clrMapOvr>
    <a:masterClrMapping/>
  </p:clrMapOvr>
  <p:transition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6410D-DC69-498C-9458-102F37285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Reference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407E8-386D-432D-9ABB-25923D35D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Looking for work? </a:t>
            </a:r>
          </a:p>
          <a:p>
            <a:pPr marL="457200" lvl="1" indent="0">
              <a:buNone/>
            </a:pPr>
            <a:r>
              <a:rPr lang="en-US" dirty="0">
                <a:hlinkClick r:id="rId3"/>
              </a:rPr>
              <a:t>https://www.codemag.com/Jobs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Want to write for us?</a:t>
            </a:r>
          </a:p>
          <a:p>
            <a:pPr marL="457200" lvl="1" indent="0">
              <a:buNone/>
            </a:pPr>
            <a:r>
              <a:rPr lang="en-US" dirty="0">
                <a:hlinkClick r:id="rId4"/>
              </a:rPr>
              <a:t>https://www.codemag.com/Write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Need to add talent to your development team? </a:t>
            </a:r>
          </a:p>
          <a:p>
            <a:pPr marL="457200" lvl="1" indent="0">
              <a:buNone/>
            </a:pPr>
            <a:r>
              <a:rPr lang="en-US" dirty="0">
                <a:hlinkClick r:id="rId5"/>
              </a:rPr>
              <a:t>https://www.codemag.com/Staffing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BE44E2-47F9-496C-920C-57D497CBDE5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771" y="2942325"/>
            <a:ext cx="2590139" cy="935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A56EC9-1CA5-4761-9ACA-DE4459B1334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771" y="1419647"/>
            <a:ext cx="2590143" cy="935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5C4EC1-A905-4C65-9FA8-BF483BF3221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229" y="4465001"/>
            <a:ext cx="2590143" cy="935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7849006"/>
      </p:ext>
    </p:extLst>
  </p:cSld>
  <p:clrMapOvr>
    <a:masterClrMapping/>
  </p:clrMapOvr>
  <p:transition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Social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Subscribe to our YouTube channel: </a:t>
            </a:r>
            <a:r>
              <a:rPr lang="en-US" dirty="0">
                <a:hlinkClick r:id="rId3"/>
              </a:rPr>
              <a:t>https://tinyurl.com/CODEYTC</a:t>
            </a:r>
            <a:endParaRPr lang="en-US" dirty="0"/>
          </a:p>
          <a:p>
            <a:r>
              <a:rPr lang="en-US" dirty="0"/>
              <a:t>Follow us on Twitter: @CodeMagazine</a:t>
            </a:r>
          </a:p>
          <a:p>
            <a:r>
              <a:rPr lang="en-US" dirty="0"/>
              <a:t>Facebook: </a:t>
            </a:r>
            <a:r>
              <a:rPr lang="en-US" dirty="0">
                <a:hlinkClick r:id="rId4"/>
              </a:rPr>
              <a:t>www.facebook.com/CODEMagazine/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ABB624-D7FE-4900-BE2F-AD5B6110E2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459" y="1987949"/>
            <a:ext cx="658054" cy="5338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D8F70F-9C21-402C-9FFC-FF893F0699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539" y="2624783"/>
            <a:ext cx="658054" cy="6580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46EFDFD-B87C-4DD7-AB15-0C5B8EADE89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594" y="3707247"/>
            <a:ext cx="1913926" cy="24781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DEAA70-F803-463E-9C74-E4DDDDF7F7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28" y="3715718"/>
            <a:ext cx="1912814" cy="24866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39A03E9-1334-4A25-9286-9B23BE745D4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907" y="3694543"/>
            <a:ext cx="1927008" cy="24951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FF6FE58-2A4B-46C9-A6A8-B281808EA9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726" y="3715717"/>
            <a:ext cx="1912815" cy="24866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A78EB32-4455-4FDC-BDCE-2C921E46E8B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220" y="3690308"/>
            <a:ext cx="1927008" cy="249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804865"/>
      </p:ext>
    </p:extLst>
  </p:cSld>
  <p:clrMapOvr>
    <a:masterClrMapping/>
  </p:clrMapOvr>
  <p:transition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39D5F-ED18-457F-902B-7B54BB591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Subscription to CODE Magazine!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6E0175E-FA9D-43A6-BB67-723A37DF8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181" y="1456267"/>
            <a:ext cx="8673749" cy="4778278"/>
          </a:xfrm>
        </p:spPr>
        <p:txBody>
          <a:bodyPr>
            <a:normAutofit/>
          </a:bodyPr>
          <a:lstStyle/>
          <a:p>
            <a:r>
              <a:rPr lang="en-US" sz="2600" dirty="0"/>
              <a:t>The leading software development magazine written by expert developers for developers</a:t>
            </a:r>
          </a:p>
          <a:p>
            <a:r>
              <a:rPr lang="en-US" sz="2600" dirty="0"/>
              <a:t>All registered attendees will automatically receive a free digital subscription to CODE Magazine – no need to do anything, it’ll happen auto-magically </a:t>
            </a:r>
          </a:p>
          <a:p>
            <a:r>
              <a:rPr lang="en-US" sz="4400" dirty="0"/>
              <a:t>Please share this free subscription link:</a:t>
            </a:r>
          </a:p>
          <a:p>
            <a:pPr marL="0" indent="0">
              <a:buNone/>
            </a:pPr>
            <a:r>
              <a:rPr lang="en-US" sz="5400" dirty="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</a:t>
            </a:r>
            <a:r>
              <a:rPr lang="en-US" sz="5400" dirty="0">
                <a:solidFill>
                  <a:srgbClr val="00B0F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3sbzgB2</a:t>
            </a:r>
            <a:endParaRPr lang="en-US" sz="5400" dirty="0">
              <a:solidFill>
                <a:srgbClr val="00B0F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6E0B59-D52D-43D2-9F3C-0BC31A2469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551" y="1325936"/>
            <a:ext cx="1912814" cy="24866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1C07A2-3D6C-44BE-8138-76AB41E157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550" y="3995531"/>
            <a:ext cx="1912815" cy="248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08381"/>
      </p:ext>
    </p:extLst>
  </p:cSld>
  <p:clrMapOvr>
    <a:masterClrMapping/>
  </p:clrMapOvr>
  <p:transition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CODE Mobile App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920" y="1291715"/>
            <a:ext cx="7507987" cy="5278049"/>
          </a:xfrm>
        </p:spPr>
        <p:txBody>
          <a:bodyPr>
            <a:normAutofit/>
          </a:bodyPr>
          <a:lstStyle/>
          <a:p>
            <a:r>
              <a:rPr lang="en-US" noProof="0" dirty="0"/>
              <a:t>Check out the new CODE Magazine Mobile application!</a:t>
            </a:r>
          </a:p>
          <a:p>
            <a:r>
              <a:rPr lang="en-US" dirty="0"/>
              <a:t>Available for iOS &amp; Android</a:t>
            </a:r>
          </a:p>
          <a:p>
            <a:pPr marL="0" indent="0">
              <a:buNone/>
            </a:pPr>
            <a:endParaRPr lang="en-US" sz="3600" dirty="0">
              <a:hlinkClick r:id="rId2"/>
            </a:endParaRPr>
          </a:p>
          <a:p>
            <a:pPr marL="0" indent="0">
              <a:buNone/>
            </a:pPr>
            <a:r>
              <a:rPr lang="en-US" sz="4000" dirty="0">
                <a:hlinkClick r:id="rId2"/>
              </a:rPr>
              <a:t>https://codemag.com/mobile</a:t>
            </a:r>
            <a:endParaRPr lang="en-US" sz="4000" dirty="0"/>
          </a:p>
          <a:p>
            <a:pPr marL="0" indent="0">
              <a:buNone/>
            </a:pPr>
            <a:endParaRPr lang="en-US" dirty="0"/>
          </a:p>
          <a:p>
            <a:endParaRPr lang="en-US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6CABC0-B725-4C4C-B27C-A8352D3F1E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123" y="1356506"/>
            <a:ext cx="3980386" cy="4702150"/>
          </a:xfrm>
          <a:prstGeom prst="rect">
            <a:avLst/>
          </a:prstGeom>
        </p:spPr>
      </p:pic>
      <p:pic>
        <p:nvPicPr>
          <p:cNvPr id="7" name="Picture 6">
            <a:hlinkClick r:id="rId4"/>
            <a:extLst>
              <a:ext uri="{FF2B5EF4-FFF2-40B4-BE49-F238E27FC236}">
                <a16:creationId xmlns:a16="http://schemas.microsoft.com/office/drawing/2014/main" id="{23E483F7-445B-4CF2-892B-C0421CB70D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698" y="6235015"/>
            <a:ext cx="1247948" cy="417650"/>
          </a:xfrm>
          <a:prstGeom prst="rect">
            <a:avLst/>
          </a:prstGeom>
        </p:spPr>
      </p:pic>
      <p:pic>
        <p:nvPicPr>
          <p:cNvPr id="12" name="Picture 11">
            <a:hlinkClick r:id="rId6"/>
            <a:extLst>
              <a:ext uri="{FF2B5EF4-FFF2-40B4-BE49-F238E27FC236}">
                <a16:creationId xmlns:a16="http://schemas.microsoft.com/office/drawing/2014/main" id="{397D57E6-5C4B-40B6-871A-91688A5E0F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437" y="6234545"/>
            <a:ext cx="1399626" cy="41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724851"/>
      </p:ext>
    </p:extLst>
  </p:cSld>
  <p:clrMapOvr>
    <a:masterClrMapping/>
  </p:clrMapOvr>
  <p:transition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DA7CA-E1AB-4AD0-857F-4A75CBE1C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Survey – Win $100!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4EFB3-8D0A-4311-B2F3-C95819B3D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767" y="1456266"/>
            <a:ext cx="5572468" cy="4778278"/>
          </a:xfrm>
        </p:spPr>
        <p:txBody>
          <a:bodyPr>
            <a:normAutofit fontScale="92500"/>
          </a:bodyPr>
          <a:lstStyle/>
          <a:p>
            <a:r>
              <a:rPr lang="en-US" dirty="0"/>
              <a:t>Complete this very short 12 question survey for a chance at a $100 Amazon Gift Card!</a:t>
            </a:r>
          </a:p>
          <a:p>
            <a:pPr marL="0" indent="0">
              <a:buNone/>
            </a:pPr>
            <a:r>
              <a:rPr lang="en-US" sz="4400" u="sng" dirty="0">
                <a:latin typeface="Slack-Lato"/>
                <a:hlinkClick r:id="rId3"/>
              </a:rPr>
              <a:t>https://bit.ly/35bMd4w</a:t>
            </a:r>
            <a:endParaRPr lang="en-US" sz="4000" dirty="0"/>
          </a:p>
          <a:p>
            <a:r>
              <a:rPr lang="en-US" dirty="0"/>
              <a:t>Survey must be completed by 11:59pm ET on Friday 2/25/2022 to be eligible!</a:t>
            </a:r>
          </a:p>
          <a:p>
            <a:r>
              <a:rPr lang="en-US" dirty="0"/>
              <a:t>Name selected from registered attendee list. Completed survey is required to win.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0852D8-9B0D-4A2B-931C-C44B563F0EFF}"/>
              </a:ext>
            </a:extLst>
          </p:cNvPr>
          <p:cNvSpPr txBox="1"/>
          <p:nvPr/>
        </p:nvSpPr>
        <p:spPr>
          <a:xfrm>
            <a:off x="-1" y="6234544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THIS SLIDE WILL BE REPEATED AT THE END AND SURVEY LINK REPEATED IN THE CHAT WINDOW!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353F39-7409-427E-A23B-784C432C32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711" y="1330509"/>
            <a:ext cx="5489522" cy="477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383812"/>
      </p:ext>
    </p:extLst>
  </p:cSld>
  <p:clrMapOvr>
    <a:masterClrMapping/>
  </p:clrMapOvr>
  <p:transition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EF2C0-F894-4B3A-89F4-31EC2FF39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Build Cross Platform Apps With Photino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23222-6070-41B6-B8B0-B4DA0B17D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181" y="2454963"/>
            <a:ext cx="11247984" cy="409763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Build native, cross-platform desktop apps that are lighter than light.</a:t>
            </a:r>
          </a:p>
          <a:p>
            <a:r>
              <a:rPr lang="en-US" dirty="0"/>
              <a:t>Lightweight </a:t>
            </a:r>
            <a:r>
              <a:rPr lang="en-US" b="1" u="sng" dirty="0"/>
              <a:t>open-source</a:t>
            </a:r>
            <a:r>
              <a:rPr lang="en-US" dirty="0"/>
              <a:t> framework for building native, cross-platform desktop applications with </a:t>
            </a:r>
            <a:r>
              <a:rPr lang="en-US" u="sng" dirty="0"/>
              <a:t>Web UI technology</a:t>
            </a:r>
            <a:r>
              <a:rPr lang="en-US" dirty="0"/>
              <a:t> (</a:t>
            </a:r>
            <a:r>
              <a:rPr lang="en-US" b="1" dirty="0"/>
              <a:t>HTML/CSS &amp; JavaScript</a:t>
            </a:r>
            <a:r>
              <a:rPr lang="en-US" dirty="0"/>
              <a:t>).</a:t>
            </a:r>
          </a:p>
          <a:p>
            <a:r>
              <a:rPr lang="en-US" dirty="0"/>
              <a:t>Photino is maintained by the CODE Magazine team with the help of the open-source community. </a:t>
            </a:r>
          </a:p>
          <a:p>
            <a:r>
              <a:rPr lang="en-US" sz="4000" dirty="0">
                <a:hlinkClick r:id="rId3" action="ppaction://hlinkfile"/>
              </a:rPr>
              <a:t>tryphotino.io</a:t>
            </a:r>
            <a:endParaRPr lang="en-US" sz="4000" dirty="0"/>
          </a:p>
          <a:p>
            <a:r>
              <a:rPr lang="en-US" sz="4000" dirty="0">
                <a:hlinkClick r:id="rId4" action="ppaction://hlinkfile"/>
              </a:rPr>
              <a:t>Github.com/</a:t>
            </a:r>
            <a:r>
              <a:rPr lang="en-US" sz="4000" dirty="0" err="1">
                <a:hlinkClick r:id="rId4" action="ppaction://hlinkfile"/>
              </a:rPr>
              <a:t>tryphotino</a:t>
            </a:r>
            <a:r>
              <a:rPr lang="en-US" sz="4000" dirty="0">
                <a:hlinkClick r:id="rId4" action="ppaction://hlinkfile"/>
              </a:rPr>
              <a:t> </a:t>
            </a:r>
            <a:endParaRPr lang="en-US" sz="4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9B3B2C6-5BEC-46E6-82B2-93A59CB7A0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8181" y="1437031"/>
            <a:ext cx="390525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389835"/>
      </p:ext>
    </p:extLst>
  </p:cSld>
  <p:clrMapOvr>
    <a:masterClrMapping/>
  </p:clrMapOvr>
  <p:transition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EF2C0-F894-4B3A-89F4-31EC2FF39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Webinar Recordings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23222-6070-41B6-B8B0-B4DA0B17D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276" y="1486084"/>
            <a:ext cx="6598345" cy="4778278"/>
          </a:xfrm>
        </p:spPr>
        <p:txBody>
          <a:bodyPr/>
          <a:lstStyle/>
          <a:p>
            <a:r>
              <a:rPr lang="en-US" dirty="0"/>
              <a:t>Slides &amp; Videos: </a:t>
            </a:r>
          </a:p>
          <a:p>
            <a:r>
              <a:rPr lang="en-US" dirty="0"/>
              <a:t>State of .NET Webinar Series</a:t>
            </a:r>
            <a:endParaRPr lang="en-US" dirty="0">
              <a:hlinkClick r:id="" action="ppaction://noaction"/>
            </a:endParaRPr>
          </a:p>
          <a:p>
            <a:pPr lvl="1"/>
            <a:r>
              <a:rPr lang="en-US" dirty="0">
                <a:hlinkClick r:id="" action="ppaction://noaction"/>
              </a:rPr>
              <a:t>https://www.codemag.com/StateOfDotNet</a:t>
            </a:r>
            <a:endParaRPr lang="en-US" dirty="0"/>
          </a:p>
          <a:p>
            <a:r>
              <a:rPr lang="en-US" dirty="0"/>
              <a:t>CODE Presents Webinar Series</a:t>
            </a:r>
          </a:p>
          <a:p>
            <a:pPr lvl="1"/>
            <a:r>
              <a:rPr lang="en-US" dirty="0">
                <a:hlinkClick r:id="rId3"/>
              </a:rPr>
              <a:t>https://www.codemag.com/CODEPresents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B1A7A4-02CE-42E5-A5A0-ADB5EB8324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526" y="1383982"/>
            <a:ext cx="4440047" cy="477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837720"/>
      </p:ext>
    </p:extLst>
  </p:cSld>
  <p:clrMapOvr>
    <a:masterClrMapping/>
  </p:clrMapOvr>
  <p:transition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the Presenter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Markus Egger</a:t>
            </a:r>
          </a:p>
          <a:p>
            <a:r>
              <a:rPr lang="en-US" sz="2600" dirty="0"/>
              <a:t>President and Chief Software Architect</a:t>
            </a:r>
            <a:br>
              <a:rPr lang="en-US" sz="2600" dirty="0"/>
            </a:br>
            <a:r>
              <a:rPr lang="en-US" sz="2600" dirty="0"/>
              <a:t>EPS Software Corp. (dba CODE Consulting)</a:t>
            </a:r>
          </a:p>
          <a:p>
            <a:r>
              <a:rPr lang="en-US" sz="2600" dirty="0"/>
              <a:t>Publisher – CODE Magazine</a:t>
            </a:r>
          </a:p>
          <a:p>
            <a:r>
              <a:rPr lang="en-US" sz="2600" dirty="0"/>
              <a:t>International Author and Speaker</a:t>
            </a:r>
          </a:p>
          <a:p>
            <a:r>
              <a:rPr lang="en-US" sz="2600" dirty="0"/>
              <a:t>Microsoft RD (Regional Director)</a:t>
            </a:r>
          </a:p>
          <a:p>
            <a:r>
              <a:rPr lang="en-US" sz="2600" dirty="0"/>
              <a:t>Microsoft MVP 1995-2019</a:t>
            </a:r>
          </a:p>
          <a:p>
            <a:r>
              <a:rPr lang="nb-NO" sz="2600" dirty="0">
                <a:hlinkClick r:id="rId3"/>
              </a:rPr>
              <a:t>Email: markus@codemag.com</a:t>
            </a:r>
            <a:endParaRPr lang="nb-NO" sz="2600" dirty="0"/>
          </a:p>
          <a:p>
            <a:r>
              <a:rPr lang="nb-NO" sz="2600" dirty="0"/>
              <a:t>Twitter: </a:t>
            </a:r>
            <a:r>
              <a:rPr lang="en-US" dirty="0"/>
              <a:t>@</a:t>
            </a:r>
            <a:r>
              <a:rPr lang="en-US" dirty="0" err="1"/>
              <a:t>markusegger</a:t>
            </a:r>
            <a:endParaRPr lang="en-US" dirty="0"/>
          </a:p>
        </p:txBody>
      </p:sp>
      <p:pic>
        <p:nvPicPr>
          <p:cNvPr id="4" name="Picture 4" descr="http://www.markusegger.com/Press/Photos/Markus02_sm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65811" y="1524000"/>
            <a:ext cx="1506940" cy="190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253A6F-078E-4638-852E-588041A3B6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889" y="4495800"/>
            <a:ext cx="1530096" cy="1981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CD7D5E-DB4E-4E8A-8FE1-86E8AFC257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8806" y="4495800"/>
            <a:ext cx="1530096" cy="1981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DD5209-9A62-4F06-B8F0-F0B25151D3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972" y="4467758"/>
            <a:ext cx="1530096" cy="1981200"/>
          </a:xfrm>
          <a:prstGeom prst="rect">
            <a:avLst/>
          </a:prstGeom>
        </p:spPr>
      </p:pic>
      <p:pic>
        <p:nvPicPr>
          <p:cNvPr id="8" name="Rectangle 165897">
            <a:extLst>
              <a:ext uri="{FF2B5EF4-FFF2-40B4-BE49-F238E27FC236}">
                <a16:creationId xmlns:a16="http://schemas.microsoft.com/office/drawing/2014/main" id="{1E339ACF-8532-4DDC-B989-D851CB59B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09462" y="4514530"/>
            <a:ext cx="1062836" cy="4315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2D2277D-1AB0-4299-9154-F0545BF0AC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785" y="3598360"/>
            <a:ext cx="1117436" cy="1112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91914"/>
      </p:ext>
    </p:extLst>
  </p:cSld>
  <p:clrMapOvr>
    <a:masterClrMapping/>
  </p:clrMapOvr>
  <p:transition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Agenda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08181" y="1456267"/>
            <a:ext cx="10565939" cy="4778278"/>
          </a:xfrm>
        </p:spPr>
        <p:txBody>
          <a:bodyPr>
            <a:normAutofit/>
          </a:bodyPr>
          <a:lstStyle/>
          <a:p>
            <a:r>
              <a:rPr lang="en-US" dirty="0"/>
              <a:t>Developing Systems with .NET, Azure, and beyond</a:t>
            </a:r>
          </a:p>
          <a:p>
            <a:r>
              <a:rPr lang="en-US" dirty="0"/>
              <a:t>When to deploy what technology and/or technique</a:t>
            </a:r>
          </a:p>
          <a:p>
            <a:r>
              <a:rPr lang="en-US" dirty="0"/>
              <a:t>What are the characteristics of successful projects?</a:t>
            </a:r>
          </a:p>
          <a:p>
            <a:r>
              <a:rPr lang="en-US" dirty="0"/>
              <a:t>Keeping your sanity…</a:t>
            </a:r>
          </a:p>
        </p:txBody>
      </p:sp>
    </p:spTree>
    <p:extLst>
      <p:ext uri="{BB962C8B-B14F-4D97-AF65-F5344CB8AC3E}">
        <p14:creationId xmlns:p14="http://schemas.microsoft.com/office/powerpoint/2010/main" val="2991417683"/>
      </p:ext>
    </p:extLst>
  </p:cSld>
  <p:clrMapOvr>
    <a:masterClrMapping/>
  </p:clrMapOvr>
  <p:transition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Where</a:t>
            </a:r>
            <a:r>
              <a:rPr lang="en-US" dirty="0"/>
              <a:t> Are We At?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003205"/>
      </p:ext>
    </p:extLst>
  </p:cSld>
  <p:clrMapOvr>
    <a:masterClrMapping/>
  </p:clrMapOvr>
  <p:transition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3AB1917-38E1-4492-AA37-68C3DD80A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4"/>
            <a:ext cx="12192000" cy="685601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46C195D-C99A-7947-8EB3-CF6A0678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9BAD6C5-C410-4DD5-99D4-418116C66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206532"/>
      </p:ext>
    </p:extLst>
  </p:cSld>
  <p:clrMapOvr>
    <a:masterClrMapping/>
  </p:clrMapOvr>
  <p:transition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6C195D-C99A-7947-8EB3-CF6A0678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 Years of .NET!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CD7C34-FC86-3348-B1F5-3C4A4C1D6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.NET just turned 20!</a:t>
            </a:r>
          </a:p>
          <a:p>
            <a:r>
              <a:rPr lang="en-US" dirty="0"/>
              <a:t>Visual Studio is about to turn 25!</a:t>
            </a:r>
          </a:p>
          <a:p>
            <a:r>
              <a:rPr lang="en-US" dirty="0">
                <a:hlinkClick r:id="rId2"/>
              </a:rPr>
              <a:t>https://dotnet.microsoft.com/en-us/</a:t>
            </a:r>
            <a:r>
              <a:rPr lang="en-US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DB6F7F-7D29-4A6D-A9C8-C14D9F886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341" y="3216519"/>
            <a:ext cx="5861731" cy="3192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4563365"/>
      </p:ext>
    </p:extLst>
  </p:cSld>
  <p:clrMapOvr>
    <a:masterClrMapping/>
  </p:clrMapOvr>
  <p:transition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.NET Core Release Roadmap">
            <a:extLst>
              <a:ext uri="{FF2B5EF4-FFF2-40B4-BE49-F238E27FC236}">
                <a16:creationId xmlns:a16="http://schemas.microsoft.com/office/drawing/2014/main" id="{7C643063-16CB-4E9D-8573-7C0AE8FB9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444" y="1158559"/>
            <a:ext cx="9753600" cy="28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46C195D-C99A-7947-8EB3-CF6A0678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.NET Timeline/Roadmap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EEE34815-D4AD-954B-ABDD-6417066E72B7}"/>
              </a:ext>
            </a:extLst>
          </p:cNvPr>
          <p:cNvSpPr txBox="1">
            <a:spLocks/>
          </p:cNvSpPr>
          <p:nvPr/>
        </p:nvSpPr>
        <p:spPr>
          <a:xfrm>
            <a:off x="808181" y="4314092"/>
            <a:ext cx="10914127" cy="1983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.NET 6 Release: November 9</a:t>
            </a:r>
            <a:r>
              <a:rPr lang="en-US" baseline="30000" dirty="0"/>
              <a:t>th</a:t>
            </a:r>
            <a:r>
              <a:rPr lang="en-US" dirty="0"/>
              <a:t>, 2021</a:t>
            </a:r>
          </a:p>
          <a:p>
            <a:r>
              <a:rPr lang="en-US" dirty="0"/>
              <a:t>Annual, predictable releases (started with .NET Core 3.1)</a:t>
            </a:r>
          </a:p>
          <a:p>
            <a:r>
              <a:rPr lang="en-US" dirty="0"/>
              <a:t>Minor Releases if needed</a:t>
            </a:r>
          </a:p>
        </p:txBody>
      </p:sp>
    </p:spTree>
    <p:extLst>
      <p:ext uri="{BB962C8B-B14F-4D97-AF65-F5344CB8AC3E}">
        <p14:creationId xmlns:p14="http://schemas.microsoft.com/office/powerpoint/2010/main" val="1961290847"/>
      </p:ext>
    </p:extLst>
  </p:cSld>
  <p:clrMapOvr>
    <a:masterClrMapping/>
  </p:clrMapOvr>
  <p:transition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6C195D-C99A-7947-8EB3-CF6A0678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.NET 6 on Azure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CD7C34-FC86-3348-B1F5-3C4A4C1D6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the key Azure services support .NET 6 in all regions on Windows and Linux</a:t>
            </a:r>
          </a:p>
          <a:p>
            <a:r>
              <a:rPr lang="en-US" dirty="0"/>
              <a:t>Azure App Services</a:t>
            </a:r>
          </a:p>
          <a:p>
            <a:r>
              <a:rPr lang="en-US" dirty="0"/>
              <a:t>Azure Functions</a:t>
            </a:r>
          </a:p>
          <a:p>
            <a:r>
              <a:rPr lang="en-US" dirty="0"/>
              <a:t>Azure Static Web Apps</a:t>
            </a:r>
          </a:p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793292381"/>
      </p:ext>
    </p:extLst>
  </p:cSld>
  <p:clrMapOvr>
    <a:masterClrMapping/>
  </p:clrMapOvr>
  <p:transition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A29A0-AFC3-0844-AC44-5323BDFBD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Side-Note: CODE Focus Magazine - .NET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40AED-AE18-B54D-8C26-B2F9E3126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created CODE Focus issue on .NET 6</a:t>
            </a:r>
          </a:p>
          <a:p>
            <a:r>
              <a:rPr lang="en-US" dirty="0"/>
              <a:t>Great source of free information</a:t>
            </a:r>
          </a:p>
          <a:p>
            <a:r>
              <a:rPr lang="en-US" dirty="0"/>
              <a:t>Produced in conjunction with Microsoft</a:t>
            </a:r>
          </a:p>
          <a:p>
            <a:r>
              <a:rPr lang="en-US" dirty="0"/>
              <a:t>All CODE Magazine subscribers get</a:t>
            </a:r>
            <a:br>
              <a:rPr lang="en-US" dirty="0"/>
            </a:br>
            <a:r>
              <a:rPr lang="en-US" dirty="0"/>
              <a:t>this special issue for free</a:t>
            </a:r>
          </a:p>
          <a:p>
            <a:r>
              <a:rPr lang="en-US" dirty="0"/>
              <a:t>Free online content at </a:t>
            </a:r>
            <a:r>
              <a:rPr lang="en-US" dirty="0">
                <a:hlinkClick r:id="rId2"/>
              </a:rPr>
              <a:t>www.codemag.com/focus</a:t>
            </a:r>
            <a:r>
              <a:rPr lang="en-US" dirty="0"/>
              <a:t>  </a:t>
            </a:r>
          </a:p>
          <a:p>
            <a:r>
              <a:rPr lang="en-US" dirty="0"/>
              <a:t>Get a free subscription at: </a:t>
            </a:r>
            <a:br>
              <a:rPr lang="en-US" dirty="0"/>
            </a:br>
            <a:r>
              <a:rPr lang="en-US" dirty="0">
                <a:hlinkClick r:id="rId3"/>
              </a:rPr>
              <a:t>www.codemag.com/subscribe/CF2021</a:t>
            </a:r>
            <a:r>
              <a:rPr lang="en-US" dirty="0"/>
              <a:t>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0CE19C-0C1B-564F-B51E-C202A9002F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997961">
            <a:off x="9282414" y="1296158"/>
            <a:ext cx="2334374" cy="3031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4327185"/>
      </p:ext>
    </p:extLst>
  </p:cSld>
  <p:clrMapOvr>
    <a:masterClrMapping/>
  </p:clrMapOvr>
  <p:transition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A29A0-AFC3-0844-AC44-5323BDFBD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Side-Note: CODE Focus Magazine - .NET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40AED-AE18-B54D-8C26-B2F9E3126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also created CODE Focus issue on .NET 5</a:t>
            </a:r>
          </a:p>
          <a:p>
            <a:r>
              <a:rPr lang="en-US" dirty="0"/>
              <a:t>Also produced in conjunction with Microsoft</a:t>
            </a:r>
          </a:p>
          <a:p>
            <a:r>
              <a:rPr lang="en-US" dirty="0"/>
              <a:t>Content is still available online and </a:t>
            </a:r>
            <a:br>
              <a:rPr lang="en-US" dirty="0"/>
            </a:br>
            <a:r>
              <a:rPr lang="en-US" dirty="0"/>
              <a:t>very applicable today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0CE19C-0C1B-564F-B51E-C202A9002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97961">
            <a:off x="8517570" y="2656067"/>
            <a:ext cx="2663025" cy="3448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3388046"/>
      </p:ext>
    </p:extLst>
  </p:cSld>
  <p:clrMapOvr>
    <a:masterClrMapping/>
  </p:clrMapOvr>
  <p:transition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6C195D-C99A-7947-8EB3-CF6A0678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.NET 5 – End of Support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CD7C34-FC86-3348-B1F5-3C4A4C1D6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.NET 5 Extended Support ends May 8</a:t>
            </a:r>
            <a:r>
              <a:rPr lang="en-US" baseline="30000" dirty="0"/>
              <a:t>th</a:t>
            </a:r>
            <a:r>
              <a:rPr lang="en-US" dirty="0"/>
              <a:t>, 2022</a:t>
            </a:r>
          </a:p>
          <a:p>
            <a:r>
              <a:rPr lang="en-US" dirty="0"/>
              <a:t>Apps will continue to run, but will not be patched</a:t>
            </a:r>
          </a:p>
          <a:p>
            <a:r>
              <a:rPr lang="en-US" dirty="0"/>
              <a:t>Transition to .NET 6 by then if possible</a:t>
            </a:r>
          </a:p>
          <a:p>
            <a:pPr lvl="1"/>
            <a:r>
              <a:rPr lang="en-US" dirty="0"/>
              <a:t>Which should be exceptionally easy to do</a:t>
            </a:r>
          </a:p>
        </p:txBody>
      </p:sp>
    </p:spTree>
    <p:extLst>
      <p:ext uri="{BB962C8B-B14F-4D97-AF65-F5344CB8AC3E}">
        <p14:creationId xmlns:p14="http://schemas.microsoft.com/office/powerpoint/2010/main" val="1534526684"/>
      </p:ext>
    </p:extLst>
  </p:cSld>
  <p:clrMapOvr>
    <a:masterClrMapping/>
  </p:clrMapOvr>
  <p:transition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73692-97F7-4D1E-ADEB-02821E793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GA/Current vs. 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A60EB-7659-48C9-A9B7-E04169B40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181" y="4883184"/>
            <a:ext cx="10741891" cy="148062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Current versions (GA) are supported 15 months </a:t>
            </a:r>
          </a:p>
          <a:p>
            <a:pPr lvl="1"/>
            <a:r>
              <a:rPr lang="en-US" dirty="0"/>
              <a:t>(3 months after the next version’s release date)</a:t>
            </a:r>
          </a:p>
          <a:p>
            <a:r>
              <a:rPr lang="en-US" dirty="0"/>
              <a:t>LTS versions are supported for 3 years</a:t>
            </a:r>
          </a:p>
          <a:p>
            <a:r>
              <a:rPr lang="en-US" dirty="0"/>
              <a:t>It should be easy to update from GA to LTS versions</a:t>
            </a:r>
          </a:p>
        </p:txBody>
      </p:sp>
      <p:pic>
        <p:nvPicPr>
          <p:cNvPr id="3074" name="Picture 2" descr="Chart showing .NET Core 3.1 as an LTS release that happened in December 2019 and all other releases happening in November starting with .NET 5 and intercalating between Current and LTS">
            <a:extLst>
              <a:ext uri="{FF2B5EF4-FFF2-40B4-BE49-F238E27FC236}">
                <a16:creationId xmlns:a16="http://schemas.microsoft.com/office/drawing/2014/main" id="{6C4C642C-6575-43C6-9F56-80C44CEB2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81" y="1347592"/>
            <a:ext cx="10741891" cy="3061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836568"/>
      </p:ext>
    </p:extLst>
  </p:cSld>
  <p:clrMapOvr>
    <a:masterClrMapping/>
  </p:clrMapOvr>
  <p:transition>
    <p:cove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.NET Core Release Roadmap">
            <a:extLst>
              <a:ext uri="{FF2B5EF4-FFF2-40B4-BE49-F238E27FC236}">
                <a16:creationId xmlns:a16="http://schemas.microsoft.com/office/drawing/2014/main" id="{7C643063-16CB-4E9D-8573-7C0AE8FB9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444" y="1158559"/>
            <a:ext cx="9753600" cy="28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46C195D-C99A-7947-8EB3-CF6A0678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.NET 7 Preview 1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EEE34815-D4AD-954B-ABDD-6417066E72B7}"/>
              </a:ext>
            </a:extLst>
          </p:cNvPr>
          <p:cNvSpPr txBox="1">
            <a:spLocks/>
          </p:cNvSpPr>
          <p:nvPr/>
        </p:nvSpPr>
        <p:spPr>
          <a:xfrm>
            <a:off x="808181" y="4314092"/>
            <a:ext cx="10914127" cy="1983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.NET 7 Preview 1 is now available for download</a:t>
            </a:r>
          </a:p>
          <a:p>
            <a:r>
              <a:rPr lang="en-US" sz="2400" dirty="0">
                <a:hlinkClick r:id="rId4"/>
              </a:rPr>
              <a:t>https://devblogs.microsoft.com/dotnet/announcing-net-7-preview-1/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7337900"/>
      </p:ext>
    </p:extLst>
  </p:cSld>
  <p:clrMapOvr>
    <a:masterClrMapping/>
  </p:clrMapOvr>
  <p:transition>
    <p:cover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Successful Projects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285636"/>
      </p:ext>
    </p:extLst>
  </p:cSld>
  <p:clrMapOvr>
    <a:masterClrMapping/>
  </p:clrMapOvr>
  <p:transition>
    <p:cover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6C195D-C99A-7947-8EB3-CF6A0678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Successful Projects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CD7C34-FC86-3348-B1F5-3C4A4C1D6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Productive</a:t>
            </a:r>
          </a:p>
          <a:p>
            <a:r>
              <a:rPr lang="en-US" dirty="0"/>
              <a:t>Learnable</a:t>
            </a:r>
          </a:p>
          <a:p>
            <a:r>
              <a:rPr lang="en-US" dirty="0"/>
              <a:t>Architecturally capable to adjust and compensate for various scenarios and shortcomings (that every project has in some way)</a:t>
            </a:r>
          </a:p>
          <a:p>
            <a:r>
              <a:rPr lang="en-US" dirty="0"/>
              <a:t>Deploys the technologies and techniques that match the problem that needs solving</a:t>
            </a:r>
          </a:p>
        </p:txBody>
      </p:sp>
    </p:spTree>
    <p:extLst>
      <p:ext uri="{BB962C8B-B14F-4D97-AF65-F5344CB8AC3E}">
        <p14:creationId xmlns:p14="http://schemas.microsoft.com/office/powerpoint/2010/main" val="1754555117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6C195D-C99A-7947-8EB3-CF6A0678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What About…?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CD7C34-FC86-3348-B1F5-3C4A4C1D6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Testability</a:t>
            </a:r>
          </a:p>
          <a:p>
            <a:r>
              <a:rPr lang="en-US" dirty="0"/>
              <a:t>Scalability</a:t>
            </a:r>
          </a:p>
          <a:p>
            <a:r>
              <a:rPr lang="en-US" dirty="0"/>
              <a:t>Reuse</a:t>
            </a:r>
          </a:p>
          <a:p>
            <a:r>
              <a:rPr lang="en-US" dirty="0"/>
              <a:t>Best Practices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990452"/>
      </p:ext>
    </p:extLst>
  </p:cSld>
  <p:clrMapOvr>
    <a:masterClrMapping/>
  </p:clrMapOvr>
  <p:transition>
    <p:cover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6C195D-C99A-7947-8EB3-CF6A0678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</a:t>
            </a:r>
            <a:r>
              <a:rPr lang="en-US" b="1" i="1" dirty="0"/>
              <a:t>Un</a:t>
            </a:r>
            <a:r>
              <a:rPr lang="en-US" dirty="0"/>
              <a:t>successful Projects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CD7C34-FC86-3348-B1F5-3C4A4C1D6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Even after a lot of training, teams are not very productive</a:t>
            </a:r>
          </a:p>
          <a:p>
            <a:r>
              <a:rPr lang="en-US" dirty="0"/>
              <a:t>Even relatively senior developers struggle</a:t>
            </a:r>
          </a:p>
          <a:p>
            <a:r>
              <a:rPr lang="en-US" dirty="0"/>
              <a:t>Things that are common are not easy</a:t>
            </a:r>
          </a:p>
          <a:p>
            <a:r>
              <a:rPr lang="en-US" dirty="0"/>
              <a:t>Lots of investments into a nebulous future</a:t>
            </a:r>
          </a:p>
          <a:p>
            <a:r>
              <a:rPr lang="en-US" dirty="0"/>
              <a:t>Lots of high architecture and best practices, but little to show in terms of actual features and milestones</a:t>
            </a:r>
          </a:p>
        </p:txBody>
      </p:sp>
    </p:spTree>
    <p:extLst>
      <p:ext uri="{BB962C8B-B14F-4D97-AF65-F5344CB8AC3E}">
        <p14:creationId xmlns:p14="http://schemas.microsoft.com/office/powerpoint/2010/main" val="3558057972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6C195D-C99A-7947-8EB3-CF6A0678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CD7C34-FC86-3348-B1F5-3C4A4C1D6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Security can’t be added to a project late, if it is inherently non-secure</a:t>
            </a:r>
          </a:p>
          <a:p>
            <a:r>
              <a:rPr lang="en-US" dirty="0"/>
              <a:t>Security is a mind-set that needs to be present from day 1</a:t>
            </a:r>
          </a:p>
        </p:txBody>
      </p:sp>
    </p:spTree>
    <p:extLst>
      <p:ext uri="{BB962C8B-B14F-4D97-AF65-F5344CB8AC3E}">
        <p14:creationId xmlns:p14="http://schemas.microsoft.com/office/powerpoint/2010/main" val="619844897"/>
      </p:ext>
    </p:extLst>
  </p:cSld>
  <p:clrMapOvr>
    <a:masterClrMapping/>
  </p:clrMapOvr>
  <p:transition>
    <p:cover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6C195D-C99A-7947-8EB3-CF6A0678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Cloud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CD7C34-FC86-3348-B1F5-3C4A4C1D6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systems have now become truly Cloud-Native</a:t>
            </a:r>
          </a:p>
          <a:p>
            <a:r>
              <a:rPr lang="en-US" dirty="0"/>
              <a:t>This means that systems have a strong tie to specific clouds</a:t>
            </a:r>
          </a:p>
          <a:p>
            <a:r>
              <a:rPr lang="en-US" dirty="0"/>
              <a:t>An understanding of various cloud options is therefore very important to project success</a:t>
            </a:r>
          </a:p>
        </p:txBody>
      </p:sp>
    </p:spTree>
    <p:extLst>
      <p:ext uri="{BB962C8B-B14F-4D97-AF65-F5344CB8AC3E}">
        <p14:creationId xmlns:p14="http://schemas.microsoft.com/office/powerpoint/2010/main" val="2530958594"/>
      </p:ext>
    </p:extLst>
  </p:cSld>
  <p:clrMapOvr>
    <a:masterClrMapping/>
  </p:clrMapOvr>
  <p:transition>
    <p:cover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C2CBF-F893-40E4-B87D-02F00A172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Multi-Cloud Strategies</a:t>
            </a:r>
          </a:p>
        </p:txBody>
      </p:sp>
      <p:pic>
        <p:nvPicPr>
          <p:cNvPr id="1026" name="Picture 2" descr="Five multicloud strategies, placed on a graph that illustrates their flexibility versus their complexity. Cost is represented by the size of the dot.">
            <a:extLst>
              <a:ext uri="{FF2B5EF4-FFF2-40B4-BE49-F238E27FC236}">
                <a16:creationId xmlns:a16="http://schemas.microsoft.com/office/drawing/2014/main" id="{24D1D0C3-BBE0-4DF0-9A27-C09166125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72" y="1444335"/>
            <a:ext cx="6984855" cy="5200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420645"/>
      </p:ext>
    </p:extLst>
  </p:cSld>
  <p:clrMapOvr>
    <a:masterClrMapping/>
  </p:clrMapOvr>
  <p:transition>
    <p:cover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6C195D-C99A-7947-8EB3-CF6A0678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Aspects you don’t control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CD7C34-FC86-3348-B1F5-3C4A4C1D6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 Cloud and Package driven development world, there are always aspects you do not control</a:t>
            </a:r>
          </a:p>
          <a:p>
            <a:r>
              <a:rPr lang="en-US" dirty="0"/>
              <a:t>Things that work perfectly fine may be pulled from production by your provider</a:t>
            </a:r>
          </a:p>
          <a:p>
            <a:pPr lvl="1"/>
            <a:r>
              <a:rPr lang="en-US" dirty="0"/>
              <a:t>Cloud providers may pull a specific feature that is core to your system</a:t>
            </a:r>
          </a:p>
          <a:p>
            <a:pPr lvl="1"/>
            <a:r>
              <a:rPr lang="en-US" dirty="0"/>
              <a:t>Example: Third party login may stop being supported</a:t>
            </a:r>
          </a:p>
          <a:p>
            <a:pPr lvl="1"/>
            <a:r>
              <a:rPr lang="en-US" dirty="0"/>
              <a:t>Example: Payment option you implemented may go away</a:t>
            </a:r>
          </a:p>
          <a:p>
            <a:pPr lvl="1"/>
            <a:r>
              <a:rPr lang="en-US" dirty="0"/>
              <a:t>Example: Email system you use may stop being supported</a:t>
            </a:r>
          </a:p>
          <a:p>
            <a:r>
              <a:rPr lang="en-US" dirty="0"/>
              <a:t>At that point, you have little choice but to drop everything you are doing and fix the issue</a:t>
            </a:r>
          </a:p>
        </p:txBody>
      </p:sp>
    </p:spTree>
    <p:extLst>
      <p:ext uri="{BB962C8B-B14F-4D97-AF65-F5344CB8AC3E}">
        <p14:creationId xmlns:p14="http://schemas.microsoft.com/office/powerpoint/2010/main" val="2227311372"/>
      </p:ext>
    </p:extLst>
  </p:cSld>
  <p:clrMapOvr>
    <a:masterClrMapping/>
  </p:clrMapOvr>
  <p:transition>
    <p:cover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6C195D-C99A-7947-8EB3-CF6A0678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Longevity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CD7C34-FC86-3348-B1F5-3C4A4C1D6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long do you expect your system to be around?</a:t>
            </a:r>
          </a:p>
          <a:p>
            <a:pPr lvl="1"/>
            <a:r>
              <a:rPr lang="en-US" dirty="0"/>
              <a:t>It will probably be used at least twice that long</a:t>
            </a:r>
          </a:p>
          <a:p>
            <a:r>
              <a:rPr lang="en-US" dirty="0"/>
              <a:t>How much technical debt to you want to take on?</a:t>
            </a:r>
          </a:p>
          <a:p>
            <a:r>
              <a:rPr lang="en-US" dirty="0"/>
              <a:t>How are you managing and mitigating technical dept? How do you expect to “pay it back”?</a:t>
            </a:r>
          </a:p>
          <a:p>
            <a:r>
              <a:rPr lang="en-US" dirty="0"/>
              <a:t>Throw-away code can be surprisingly attractive</a:t>
            </a:r>
          </a:p>
          <a:p>
            <a:r>
              <a:rPr lang="en-US" dirty="0"/>
              <a:t>Data lives the longest, followed by the “middle tier”</a:t>
            </a:r>
          </a:p>
          <a:p>
            <a:r>
              <a:rPr lang="en-US" dirty="0"/>
              <a:t>UIs come and go</a:t>
            </a:r>
          </a:p>
        </p:txBody>
      </p:sp>
    </p:spTree>
    <p:extLst>
      <p:ext uri="{BB962C8B-B14F-4D97-AF65-F5344CB8AC3E}">
        <p14:creationId xmlns:p14="http://schemas.microsoft.com/office/powerpoint/2010/main" val="244245683"/>
      </p:ext>
    </p:extLst>
  </p:cSld>
  <p:clrMapOvr>
    <a:masterClrMapping/>
  </p:clrMapOvr>
  <p:transition>
    <p:cover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6C195D-C99A-7947-8EB3-CF6A0678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DevOps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CD7C34-FC86-3348-B1F5-3C4A4C1D6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DevOps is an important aspect of many serious projects</a:t>
            </a:r>
          </a:p>
          <a:p>
            <a:r>
              <a:rPr lang="en-US" dirty="0"/>
              <a:t>It is difficult to envision a sophisticated build process (including testing, regular builds and deployments, and more) without a good DevOps process</a:t>
            </a:r>
          </a:p>
          <a:p>
            <a:r>
              <a:rPr lang="en-US" dirty="0"/>
              <a:t>However, that includes a lot of processes and tasks that need to be done and handled</a:t>
            </a:r>
          </a:p>
          <a:p>
            <a:pPr lvl="1"/>
            <a:r>
              <a:rPr lang="en-US" dirty="0"/>
              <a:t>Do not underestimate this effort! You will need someone who can devote considerable time to this.</a:t>
            </a:r>
          </a:p>
        </p:txBody>
      </p:sp>
    </p:spTree>
    <p:extLst>
      <p:ext uri="{BB962C8B-B14F-4D97-AF65-F5344CB8AC3E}">
        <p14:creationId xmlns:p14="http://schemas.microsoft.com/office/powerpoint/2010/main" val="408724883"/>
      </p:ext>
    </p:extLst>
  </p:cSld>
  <p:clrMapOvr>
    <a:masterClrMapping/>
  </p:clrMapOvr>
  <p:transition>
    <p:cover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Specific Technologies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272536"/>
      </p:ext>
    </p:extLst>
  </p:cSld>
  <p:clrMapOvr>
    <a:masterClrMapping/>
  </p:clrMapOvr>
  <p:transition>
    <p:cover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6C195D-C99A-7947-8EB3-CF6A0678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Front End – Browser Apps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CD7C34-FC86-3348-B1F5-3C4A4C1D6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Angular, Vue.js, REACT, and several others are perfectly viable UI technologies that all work fine for what they are</a:t>
            </a:r>
          </a:p>
          <a:p>
            <a:r>
              <a:rPr lang="en-US" dirty="0"/>
              <a:t>Blazor has been going very well too</a:t>
            </a:r>
          </a:p>
          <a:p>
            <a:r>
              <a:rPr lang="en-US" dirty="0"/>
              <a:t>Traditional server-side development with ASP.NET MVC is also still a viable option for systems that are “sites” rather than “apps”</a:t>
            </a:r>
          </a:p>
        </p:txBody>
      </p:sp>
    </p:spTree>
    <p:extLst>
      <p:ext uri="{BB962C8B-B14F-4D97-AF65-F5344CB8AC3E}">
        <p14:creationId xmlns:p14="http://schemas.microsoft.com/office/powerpoint/2010/main" val="1977435766"/>
      </p:ext>
    </p:extLst>
  </p:cSld>
  <p:clrMapOvr>
    <a:masterClrMapping/>
  </p:clrMapOvr>
  <p:transition>
    <p:cover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6C195D-C99A-7947-8EB3-CF6A0678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Front End – Mobile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CD7C34-FC86-3348-B1F5-3C4A4C1D6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Two schools of thought: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Build once, run everywhere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Build for the two major platforms separately (iOS and Android)</a:t>
            </a:r>
          </a:p>
          <a:p>
            <a:r>
              <a:rPr lang="en-US" dirty="0"/>
              <a:t>Both work, but don’t expect magic from #1</a:t>
            </a:r>
          </a:p>
          <a:p>
            <a:r>
              <a:rPr lang="en-US" dirty="0"/>
              <a:t>Various cross-platform technologies, such as MAUI/Xamarin, REACT Native, and others</a:t>
            </a:r>
          </a:p>
          <a:p>
            <a:r>
              <a:rPr lang="en-US" dirty="0"/>
              <a:t>For true native development, build separate Swift and Java projects</a:t>
            </a:r>
          </a:p>
          <a:p>
            <a:r>
              <a:rPr lang="en-US" dirty="0"/>
              <a:t>In my experience, the effort for 2 separate projects is not that much more than cross-platform</a:t>
            </a:r>
          </a:p>
        </p:txBody>
      </p:sp>
    </p:spTree>
    <p:extLst>
      <p:ext uri="{BB962C8B-B14F-4D97-AF65-F5344CB8AC3E}">
        <p14:creationId xmlns:p14="http://schemas.microsoft.com/office/powerpoint/2010/main" val="3438503354"/>
      </p:ext>
    </p:extLst>
  </p:cSld>
  <p:clrMapOvr>
    <a:masterClrMapping/>
  </p:clrMapOvr>
  <p:transition>
    <p:cover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6C195D-C99A-7947-8EB3-CF6A0678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Side-Note: MAUI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CD7C34-FC86-3348-B1F5-3C4A4C1D6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MAUI still hasn’t been released</a:t>
            </a:r>
          </a:p>
          <a:p>
            <a:r>
              <a:rPr lang="en-US" dirty="0"/>
              <a:t>However, the first Release Candidate (RC) for MAUI should be just around the corner</a:t>
            </a:r>
          </a:p>
          <a:p>
            <a:r>
              <a:rPr lang="en-US" dirty="0"/>
              <a:t>We do not yet know how much of an impact MAUI will make…</a:t>
            </a:r>
          </a:p>
          <a:p>
            <a:r>
              <a:rPr lang="en-US" dirty="0"/>
              <a:t>…but some of it seems to be pretty cool</a:t>
            </a:r>
          </a:p>
        </p:txBody>
      </p:sp>
    </p:spTree>
    <p:extLst>
      <p:ext uri="{BB962C8B-B14F-4D97-AF65-F5344CB8AC3E}">
        <p14:creationId xmlns:p14="http://schemas.microsoft.com/office/powerpoint/2010/main" val="3366747961"/>
      </p:ext>
    </p:extLst>
  </p:cSld>
  <p:clrMapOvr>
    <a:masterClrMapping/>
  </p:clrMapOvr>
  <p:transition>
    <p:cover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6C195D-C99A-7947-8EB3-CF6A0678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Front End – Desktop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CD7C34-FC86-3348-B1F5-3C4A4C1D6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Desktop applications are still more of a thing than many people would have you believe</a:t>
            </a:r>
          </a:p>
          <a:p>
            <a:r>
              <a:rPr lang="en-US" dirty="0"/>
              <a:t>Modern desktop development is usually a mix of all kinds of technologies (“Project Reunion”)</a:t>
            </a:r>
          </a:p>
          <a:p>
            <a:r>
              <a:rPr lang="en-US" dirty="0"/>
              <a:t>If often starts with WPF</a:t>
            </a:r>
          </a:p>
        </p:txBody>
      </p:sp>
    </p:spTree>
    <p:extLst>
      <p:ext uri="{BB962C8B-B14F-4D97-AF65-F5344CB8AC3E}">
        <p14:creationId xmlns:p14="http://schemas.microsoft.com/office/powerpoint/2010/main" val="3109585841"/>
      </p:ext>
    </p:extLst>
  </p:cSld>
  <p:clrMapOvr>
    <a:masterClrMapping/>
  </p:clrMapOvr>
  <p:transition>
    <p:cover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6C195D-C99A-7947-8EB3-CF6A0678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Related Topic: Desktop Training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CD7C34-FC86-3348-B1F5-3C4A4C1D6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Check out </a:t>
            </a:r>
            <a:r>
              <a:rPr lang="en-US" dirty="0">
                <a:hlinkClick r:id="rId2"/>
              </a:rPr>
              <a:t>www.codemag.com/training</a:t>
            </a:r>
            <a:r>
              <a:rPr lang="en-US" dirty="0"/>
              <a:t> for our upcoming training classes on this topic</a:t>
            </a:r>
          </a:p>
          <a:p>
            <a:r>
              <a:rPr lang="en-US" dirty="0"/>
              <a:t>We are doing the first Desktop development training class in years, due to demand</a:t>
            </a:r>
          </a:p>
        </p:txBody>
      </p:sp>
    </p:spTree>
    <p:extLst>
      <p:ext uri="{BB962C8B-B14F-4D97-AF65-F5344CB8AC3E}">
        <p14:creationId xmlns:p14="http://schemas.microsoft.com/office/powerpoint/2010/main" val="4164809030"/>
      </p:ext>
    </p:extLst>
  </p:cSld>
  <p:clrMapOvr>
    <a:masterClrMapping/>
  </p:clrMapOvr>
  <p:transition>
    <p:cover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6C195D-C99A-7947-8EB3-CF6A0678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APIs/Services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CD7C34-FC86-3348-B1F5-3C4A4C1D6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Good separation of the UI from APIs is the standard in all modern systems – for good reason</a:t>
            </a:r>
          </a:p>
          <a:p>
            <a:r>
              <a:rPr lang="en-US" dirty="0"/>
              <a:t>APIs are implemented as micro-services in a variety of ways…</a:t>
            </a:r>
          </a:p>
          <a:p>
            <a:r>
              <a:rPr lang="en-US" dirty="0"/>
              <a:t>…and deployed and scaled in a variety of ways</a:t>
            </a:r>
          </a:p>
          <a:p>
            <a:r>
              <a:rPr lang="en-US" dirty="0"/>
              <a:t>App Services, Containers, serverless computing,…</a:t>
            </a:r>
          </a:p>
        </p:txBody>
      </p:sp>
    </p:spTree>
    <p:extLst>
      <p:ext uri="{BB962C8B-B14F-4D97-AF65-F5344CB8AC3E}">
        <p14:creationId xmlns:p14="http://schemas.microsoft.com/office/powerpoint/2010/main" val="2364283666"/>
      </p:ext>
    </p:extLst>
  </p:cSld>
  <p:clrMapOvr>
    <a:masterClrMapping/>
  </p:clrMapOvr>
  <p:transition>
    <p:cover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6C195D-C99A-7947-8EB3-CF6A0678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Persistence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CD7C34-FC86-3348-B1F5-3C4A4C1D6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Never had more options for data storage than now…</a:t>
            </a:r>
          </a:p>
          <a:p>
            <a:r>
              <a:rPr lang="en-US" dirty="0"/>
              <a:t>…most of which work perfectly fine</a:t>
            </a:r>
          </a:p>
          <a:p>
            <a:r>
              <a:rPr lang="en-US" dirty="0"/>
              <a:t>SQL Server, Cosmos DB, Blob Storage, Cognitive Search, and many </a:t>
            </a:r>
            <a:r>
              <a:rPr lang="en-US" dirty="0" err="1"/>
              <a:t>many</a:t>
            </a:r>
            <a:r>
              <a:rPr lang="en-US" dirty="0"/>
              <a:t> other technologies work perfectly fine</a:t>
            </a:r>
          </a:p>
          <a:p>
            <a:r>
              <a:rPr lang="en-US" dirty="0"/>
              <a:t>We have many architectural debates about whether micro-services should really all get their own databases or not, and many similar issues…</a:t>
            </a:r>
          </a:p>
          <a:p>
            <a:pPr lvl="1"/>
            <a:r>
              <a:rPr lang="en-US" dirty="0"/>
              <a:t>…none of which have ever turned out to be make or break issues for project success</a:t>
            </a:r>
          </a:p>
        </p:txBody>
      </p:sp>
    </p:spTree>
    <p:extLst>
      <p:ext uri="{BB962C8B-B14F-4D97-AF65-F5344CB8AC3E}">
        <p14:creationId xmlns:p14="http://schemas.microsoft.com/office/powerpoint/2010/main" val="859097901"/>
      </p:ext>
    </p:extLst>
  </p:cSld>
  <p:clrMapOvr>
    <a:masterClrMapping/>
  </p:clrMapOvr>
  <p:transition>
    <p:cover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4FD26-3E5B-4382-9BBB-2164492C0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181" y="1"/>
            <a:ext cx="10358828" cy="1142999"/>
          </a:xfrm>
        </p:spPr>
        <p:txBody>
          <a:bodyPr>
            <a:normAutofit/>
          </a:bodyPr>
          <a:lstStyle/>
          <a:p>
            <a:r>
              <a:rPr lang="en-US" dirty="0"/>
              <a:t>Azure Services Developers Should Know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D307F-C705-4DBB-B525-270B17C4E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previous State of .NET events, I talked about Azure Services every developer should know</a:t>
            </a:r>
          </a:p>
          <a:p>
            <a:r>
              <a:rPr lang="en-US" dirty="0"/>
              <a:t>Today, we will revisit those and see when you should use them</a:t>
            </a:r>
          </a:p>
        </p:txBody>
      </p:sp>
    </p:spTree>
    <p:extLst>
      <p:ext uri="{BB962C8B-B14F-4D97-AF65-F5344CB8AC3E}">
        <p14:creationId xmlns:p14="http://schemas.microsoft.com/office/powerpoint/2010/main" val="1811886084"/>
      </p:ext>
    </p:extLst>
  </p:cSld>
  <p:clrMapOvr>
    <a:masterClrMapping/>
  </p:clrMapOvr>
  <p:transition>
    <p:cover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4FD26-3E5B-4382-9BBB-2164492C0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D307F-C705-4DBB-B525-270B17C4E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Web Apps, Mobile Apps, API Apps, etc.</a:t>
            </a:r>
          </a:p>
          <a:p>
            <a:pPr lvl="1"/>
            <a:r>
              <a:rPr lang="en-US" dirty="0"/>
              <a:t>Think “I want to run a web site on Azure”</a:t>
            </a:r>
          </a:p>
          <a:p>
            <a:r>
              <a:rPr lang="en-US" dirty="0"/>
              <a:t>Fully managed: OS patching, high availability, scaling</a:t>
            </a:r>
          </a:p>
          <a:p>
            <a:r>
              <a:rPr lang="en-US" dirty="0"/>
              <a:t>Consider Linux as a viable platform, which is usually considerably cheaper and works very well with .NET!</a:t>
            </a:r>
          </a:p>
        </p:txBody>
      </p:sp>
    </p:spTree>
    <p:extLst>
      <p:ext uri="{BB962C8B-B14F-4D97-AF65-F5344CB8AC3E}">
        <p14:creationId xmlns:p14="http://schemas.microsoft.com/office/powerpoint/2010/main" val="1299855780"/>
      </p:ext>
    </p:extLst>
  </p:cSld>
  <p:clrMapOvr>
    <a:masterClrMapping/>
  </p:clrMapOvr>
  <p:transition>
    <p:cover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4FD26-3E5B-4382-9BBB-2164492C0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Server Databases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D307F-C705-4DBB-B525-270B17C4E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There are several different ways to host an SQL Database right on Azure</a:t>
            </a:r>
          </a:p>
          <a:p>
            <a:r>
              <a:rPr lang="en-US" dirty="0"/>
              <a:t>The most “native” is to run an “SQL Azure” database</a:t>
            </a:r>
          </a:p>
          <a:p>
            <a:pPr lvl="1"/>
            <a:r>
              <a:rPr lang="en-US" dirty="0"/>
              <a:t>This is a service that is fully managed for you. You just create the database and tables you want</a:t>
            </a:r>
          </a:p>
          <a:p>
            <a:pPr lvl="1"/>
            <a:r>
              <a:rPr lang="en-US" dirty="0"/>
              <a:t>This is a cloud-optimized version of SQL Server that you do not have to maintain</a:t>
            </a:r>
          </a:p>
          <a:p>
            <a:r>
              <a:rPr lang="en-US" dirty="0"/>
              <a:t>You can also run “SQL Server on Azure”</a:t>
            </a:r>
          </a:p>
          <a:p>
            <a:pPr lvl="1"/>
            <a:r>
              <a:rPr lang="en-US" dirty="0"/>
              <a:t>This is essentially a pre-configured virtual machine that you can host your database on</a:t>
            </a:r>
          </a:p>
          <a:p>
            <a:pPr lvl="1"/>
            <a:r>
              <a:rPr lang="en-US" dirty="0"/>
              <a:t>It’s much like your local SQL Server, but hosted in the cloud for you</a:t>
            </a:r>
          </a:p>
        </p:txBody>
      </p:sp>
    </p:spTree>
    <p:extLst>
      <p:ext uri="{BB962C8B-B14F-4D97-AF65-F5344CB8AC3E}">
        <p14:creationId xmlns:p14="http://schemas.microsoft.com/office/powerpoint/2010/main" val="3691113992"/>
      </p:ext>
    </p:extLst>
  </p:cSld>
  <p:clrMapOvr>
    <a:masterClrMapping/>
  </p:clrMapOvr>
  <p:transition>
    <p:cover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4FD26-3E5B-4382-9BBB-2164492C0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Azure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D307F-C705-4DBB-B525-270B17C4E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Blobs, tables, queues &amp; files</a:t>
            </a:r>
          </a:p>
          <a:p>
            <a:r>
              <a:rPr lang="en-US" dirty="0"/>
              <a:t>Auto replicated &amp; backed up</a:t>
            </a:r>
          </a:p>
          <a:p>
            <a:r>
              <a:rPr lang="en-US" dirty="0"/>
              <a:t>Optional Geo-replication</a:t>
            </a:r>
          </a:p>
          <a:p>
            <a:r>
              <a:rPr lang="en-US" dirty="0"/>
              <a:t>Think of this as a “limitless, high-performance, high-reliability file system in the cloud”</a:t>
            </a:r>
          </a:p>
          <a:p>
            <a:r>
              <a:rPr lang="en-US" dirty="0"/>
              <a:t>Different tiers are available for cost-efficient storage</a:t>
            </a:r>
          </a:p>
        </p:txBody>
      </p:sp>
    </p:spTree>
    <p:extLst>
      <p:ext uri="{BB962C8B-B14F-4D97-AF65-F5344CB8AC3E}">
        <p14:creationId xmlns:p14="http://schemas.microsoft.com/office/powerpoint/2010/main" val="3792523134"/>
      </p:ext>
    </p:extLst>
  </p:cSld>
  <p:clrMapOvr>
    <a:masterClrMapping/>
  </p:clrMapOvr>
  <p:transition>
    <p:cover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4FD26-3E5B-4382-9BBB-2164492C0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Azure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D307F-C705-4DBB-B525-270B17C4E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Serverless</a:t>
            </a:r>
          </a:p>
          <a:p>
            <a:pPr lvl="1"/>
            <a:r>
              <a:rPr lang="en-US" dirty="0"/>
              <a:t>Which most def. does NOT mean “no servers”. It just means you do not have to worry about the servers involved.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You will never be exposed to server provisioning or management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You simply say “Go ahead, Cloud!... Run this stuff of mine!”</a:t>
            </a:r>
            <a:endParaRPr lang="en-US" dirty="0"/>
          </a:p>
          <a:p>
            <a:r>
              <a:rPr lang="en-US" dirty="0"/>
              <a:t>Event driven off HTTP, Queues, Timers, etc.</a:t>
            </a:r>
          </a:p>
          <a:p>
            <a:pPr lvl="1"/>
            <a:r>
              <a:rPr lang="en-US" dirty="0"/>
              <a:t>Great for simple jobs &amp; workers</a:t>
            </a:r>
          </a:p>
          <a:p>
            <a:r>
              <a:rPr lang="en-US" dirty="0"/>
              <a:t>Pay for resource usage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4D583BBE-4399-40C4-8AB6-EEC92BB958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33"/>
          <a:stretch/>
        </p:blipFill>
        <p:spPr bwMode="auto">
          <a:xfrm>
            <a:off x="5723104" y="4764505"/>
            <a:ext cx="6220243" cy="1783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387744"/>
      </p:ext>
    </p:extLst>
  </p:cSld>
  <p:clrMapOvr>
    <a:masterClrMapping/>
  </p:clrMapOvr>
  <p:transition>
    <p:cover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4FD26-3E5B-4382-9BBB-2164492C0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Azure Kubernetes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D307F-C705-4DBB-B525-270B17C4E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Managed, serverless Kubernetes Service</a:t>
            </a:r>
          </a:p>
          <a:p>
            <a:r>
              <a:rPr lang="en-US" dirty="0"/>
              <a:t>Great service to deploy and orchestrate container deployments</a:t>
            </a:r>
          </a:p>
          <a:p>
            <a:r>
              <a:rPr lang="en-US" dirty="0"/>
              <a:t>Now also supports Windows Containers</a:t>
            </a:r>
          </a:p>
          <a:p>
            <a:r>
              <a:rPr lang="en-US" dirty="0"/>
              <a:t>Azure Arc-enabled Kubernetes supports spanning clusters across data-centers, multi-cloud, and Azure Stack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91373C-6A4E-4EAE-933C-4D61C801C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599" y="4402859"/>
            <a:ext cx="4988851" cy="19977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3002507"/>
      </p:ext>
    </p:extLst>
  </p:cSld>
  <p:clrMapOvr>
    <a:masterClrMapping/>
  </p:clrMapOvr>
  <p:transition>
    <p:cover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4FD26-3E5B-4382-9BBB-2164492C0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Cosmos DB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D307F-C705-4DBB-B525-270B17C4E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NoSQL Database specifically engineered for the cloud</a:t>
            </a:r>
          </a:p>
          <a:p>
            <a:r>
              <a:rPr lang="en-US" dirty="0"/>
              <a:t>Limitless scale</a:t>
            </a:r>
          </a:p>
          <a:p>
            <a:r>
              <a:rPr lang="en-US" dirty="0"/>
              <a:t>Fully managed</a:t>
            </a:r>
          </a:p>
          <a:p>
            <a:r>
              <a:rPr lang="en-US" dirty="0"/>
              <a:t>Serverless</a:t>
            </a:r>
          </a:p>
          <a:p>
            <a:r>
              <a:rPr lang="en-US" dirty="0"/>
              <a:t>Multi-APIs (MongoDB, Casandra,…)</a:t>
            </a:r>
          </a:p>
          <a:p>
            <a:endParaRPr lang="en-US" dirty="0"/>
          </a:p>
        </p:txBody>
      </p:sp>
      <p:pic>
        <p:nvPicPr>
          <p:cNvPr id="6146" name="Picture 2" descr="Step by step: .NET Core and Azure Cosmos DB - Code it Yourself...">
            <a:extLst>
              <a:ext uri="{FF2B5EF4-FFF2-40B4-BE49-F238E27FC236}">
                <a16:creationId xmlns:a16="http://schemas.microsoft.com/office/drawing/2014/main" id="{EDD6B51A-B906-41A6-B363-0F96A5C05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785" y="3234170"/>
            <a:ext cx="5715000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339115"/>
      </p:ext>
    </p:extLst>
  </p:cSld>
  <p:clrMapOvr>
    <a:masterClrMapping/>
  </p:clrMapOvr>
  <p:transition>
    <p:cover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Microsoft Cognitive Services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6267"/>
            <a:ext cx="7610061" cy="429374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Vision</a:t>
            </a:r>
          </a:p>
          <a:p>
            <a:r>
              <a:rPr lang="en-US" dirty="0"/>
              <a:t>Speech</a:t>
            </a:r>
          </a:p>
          <a:p>
            <a:r>
              <a:rPr lang="en-US" dirty="0"/>
              <a:t>Language</a:t>
            </a:r>
          </a:p>
          <a:p>
            <a:r>
              <a:rPr lang="en-US" dirty="0"/>
              <a:t>Knowledge</a:t>
            </a:r>
          </a:p>
          <a:p>
            <a:r>
              <a:rPr lang="en-US" dirty="0"/>
              <a:t>Search</a:t>
            </a:r>
          </a:p>
          <a:p>
            <a:r>
              <a:rPr lang="en-US" dirty="0">
                <a:hlinkClick r:id="rId3"/>
              </a:rPr>
              <a:t>https://azure.microsoft.com/en-us/try/cognitive-services/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4"/>
              </a:rPr>
              <a:t>https://www.codemag.com/Article/1805031/Identify-Faces-with-Microsoft-Cognitive-Services</a:t>
            </a:r>
            <a:endParaRPr lang="en-US" dirty="0"/>
          </a:p>
          <a:p>
            <a:r>
              <a:rPr lang="en-US" dirty="0">
                <a:hlinkClick r:id="rId5"/>
              </a:rPr>
              <a:t>https://www.codemag.com/Article/1807031/Identify-Voices-with-Microsoft-Cognitive-Services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55DD5A-D56B-47EA-8F94-13AC2D1076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573" y="1386693"/>
            <a:ext cx="1877568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2AE089-82B0-4532-ACD1-1446B490B8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55" y="3985591"/>
            <a:ext cx="1877568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6811855"/>
      </p:ext>
    </p:extLst>
  </p:cSld>
  <p:clrMapOvr>
    <a:masterClrMapping/>
  </p:clrMapOvr>
  <p:transition>
    <p:cover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Other Announcements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00275"/>
      </p:ext>
    </p:extLst>
  </p:cSld>
  <p:clrMapOvr>
    <a:masterClrMapping/>
  </p:clrMapOvr>
  <p:transition>
    <p:cover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DA7CA-E1AB-4AD0-857F-4A75CBE1C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Survey – Win $100!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4EFB3-8D0A-4311-B2F3-C95819B3D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767" y="1456266"/>
            <a:ext cx="5572468" cy="4778278"/>
          </a:xfrm>
        </p:spPr>
        <p:txBody>
          <a:bodyPr>
            <a:normAutofit fontScale="92500"/>
          </a:bodyPr>
          <a:lstStyle/>
          <a:p>
            <a:r>
              <a:rPr lang="en-US" dirty="0"/>
              <a:t>Complete this very short 12 question survey for a chance at a $100 Amazon Gift Card!</a:t>
            </a:r>
          </a:p>
          <a:p>
            <a:pPr marL="0" indent="0">
              <a:buNone/>
            </a:pPr>
            <a:r>
              <a:rPr lang="en-US" sz="4400" u="sng" dirty="0">
                <a:latin typeface="Slack-Lato"/>
                <a:hlinkClick r:id="rId3"/>
              </a:rPr>
              <a:t>https://bit.ly/35bMd4w</a:t>
            </a:r>
            <a:endParaRPr lang="en-US" sz="4000" dirty="0"/>
          </a:p>
          <a:p>
            <a:r>
              <a:rPr lang="en-US" dirty="0"/>
              <a:t>Survey must be completed by 11:59pm ET on Friday 2/25/2022 to be eligible!</a:t>
            </a:r>
          </a:p>
          <a:p>
            <a:r>
              <a:rPr lang="en-US" dirty="0"/>
              <a:t>Name selected from registered attendee list. Completed survey is required to win.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353F39-7409-427E-A23B-784C432C32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711" y="1330509"/>
            <a:ext cx="5489522" cy="477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183391"/>
      </p:ext>
    </p:extLst>
  </p:cSld>
  <p:clrMapOvr>
    <a:masterClrMapping/>
  </p:clrMapOvr>
  <p:transition>
    <p:cover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789EA2F-D91E-4D2E-BA5A-900FB61548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747A82E3-1FE7-488B-9625-D48B22EE9B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D247E6-870C-4B12-9807-58A9709C71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500908"/>
      </p:ext>
    </p:extLst>
  </p:cSld>
  <p:clrMapOvr>
    <a:masterClrMapping/>
  </p:clrMapOvr>
  <p:transition spd="slow">
    <p:cover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4D7E5-655B-43AF-B2B4-14C612690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352CD4-526F-4388-939D-455FCFC754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54403" cy="6857999"/>
          </a:xfrm>
        </p:spPr>
      </p:pic>
    </p:spTree>
    <p:extLst>
      <p:ext uri="{BB962C8B-B14F-4D97-AF65-F5344CB8AC3E}">
        <p14:creationId xmlns:p14="http://schemas.microsoft.com/office/powerpoint/2010/main" val="2076104080"/>
      </p:ext>
    </p:extLst>
  </p:cSld>
  <p:clrMapOvr>
    <a:masterClrMapping/>
  </p:clrMapOvr>
  <p:transition>
    <p:cover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4FD26-3E5B-4382-9BBB-2164492C0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Desktop Development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D307F-C705-4DBB-B525-270B17C4E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are about to finalize a class for Desktop Development</a:t>
            </a:r>
          </a:p>
          <a:p>
            <a:r>
              <a:rPr lang="en-US" dirty="0"/>
              <a:t>WPF, WinForms, .NET 6, </a:t>
            </a:r>
            <a:r>
              <a:rPr lang="en-US" dirty="0" err="1"/>
              <a:t>WinUI</a:t>
            </a:r>
            <a:r>
              <a:rPr lang="en-US" dirty="0"/>
              <a:t>, Windows App SDK,…</a:t>
            </a:r>
          </a:p>
          <a:p>
            <a:r>
              <a:rPr lang="en-US" dirty="0"/>
              <a:t>Watch for announcements over the next few days!</a:t>
            </a:r>
          </a:p>
          <a:p>
            <a:r>
              <a:rPr lang="en-US" dirty="0">
                <a:hlinkClick r:id="rId2"/>
              </a:rPr>
              <a:t>www.codemag.com/training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6623779"/>
      </p:ext>
    </p:extLst>
  </p:cSld>
  <p:clrMapOvr>
    <a:masterClrMapping/>
  </p:clrMapOvr>
  <p:transition>
    <p:cover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39D5F-ED18-457F-902B-7B54BB591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Subscription to CODE Magazine!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6E0175E-FA9D-43A6-BB67-723A37DF8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181" y="1456267"/>
            <a:ext cx="8673749" cy="4778278"/>
          </a:xfrm>
        </p:spPr>
        <p:txBody>
          <a:bodyPr>
            <a:normAutofit/>
          </a:bodyPr>
          <a:lstStyle/>
          <a:p>
            <a:r>
              <a:rPr lang="en-US" sz="2600" dirty="0"/>
              <a:t>The leading software development magazine written by expert developers for developers</a:t>
            </a:r>
          </a:p>
          <a:p>
            <a:r>
              <a:rPr lang="en-US" sz="2600" dirty="0"/>
              <a:t>All registered attendees will automatically receive a free digital subscription to CODE Magazine – no need to do anything, it’ll happen auto-magically </a:t>
            </a:r>
          </a:p>
          <a:p>
            <a:r>
              <a:rPr lang="en-US" sz="4400" dirty="0"/>
              <a:t>Please share this free subscription link:</a:t>
            </a:r>
          </a:p>
          <a:p>
            <a:pPr marL="0" indent="0">
              <a:buNone/>
            </a:pPr>
            <a:r>
              <a:rPr lang="en-US" sz="4800" dirty="0">
                <a:hlinkClick r:id="rId3"/>
              </a:rPr>
              <a:t>https://bit.ly/35bLLTS</a:t>
            </a:r>
            <a:r>
              <a:rPr lang="en-US" sz="4800" dirty="0"/>
              <a:t> </a:t>
            </a:r>
            <a:r>
              <a:rPr lang="en-US" sz="4400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8FE1FC-1947-4879-973F-A194A2C0C0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0225" y="4013660"/>
            <a:ext cx="1957145" cy="25341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5CD355-987C-431D-B30E-FAB802DDB7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0226" y="1311254"/>
            <a:ext cx="1957145" cy="253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119323"/>
      </p:ext>
    </p:extLst>
  </p:cSld>
  <p:clrMapOvr>
    <a:masterClrMapping/>
  </p:clrMapOvr>
  <p:transition>
    <p:cover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E46CE-4626-4549-BF60-86CCFDA3A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Join the CODE Consulting Team!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267F2-F300-437C-98DE-590050F7F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668" y="2311033"/>
            <a:ext cx="7421419" cy="3453663"/>
          </a:xfrm>
        </p:spPr>
        <p:txBody>
          <a:bodyPr>
            <a:normAutofit/>
          </a:bodyPr>
          <a:lstStyle/>
          <a:p>
            <a:r>
              <a:rPr lang="en-US" dirty="0"/>
              <a:t>Senior C# Developer</a:t>
            </a:r>
          </a:p>
          <a:p>
            <a:r>
              <a:rPr lang="en-US" dirty="0"/>
              <a:t>.NET Desktop Developer</a:t>
            </a:r>
          </a:p>
          <a:p>
            <a:r>
              <a:rPr lang="en-US" dirty="0"/>
              <a:t>WPF Developer</a:t>
            </a:r>
          </a:p>
          <a:p>
            <a:r>
              <a:rPr lang="en-US" dirty="0"/>
              <a:t>SSRS Report Developer</a:t>
            </a:r>
          </a:p>
          <a:p>
            <a:r>
              <a:rPr lang="en-US" dirty="0"/>
              <a:t>REACT Developer</a:t>
            </a:r>
          </a:p>
          <a:p>
            <a:r>
              <a:rPr lang="en-US" dirty="0"/>
              <a:t>ASP.NET MVC Developer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ADDCAD-F42B-4D8D-AD70-D044166F6B80}"/>
              </a:ext>
            </a:extLst>
          </p:cNvPr>
          <p:cNvSpPr txBox="1"/>
          <p:nvPr/>
        </p:nvSpPr>
        <p:spPr>
          <a:xfrm>
            <a:off x="308113" y="1451113"/>
            <a:ext cx="84283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We’re Hiring Developers!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EC3059-B49E-4601-BCA9-E4DA68B9EC18}"/>
              </a:ext>
            </a:extLst>
          </p:cNvPr>
          <p:cNvSpPr txBox="1"/>
          <p:nvPr/>
        </p:nvSpPr>
        <p:spPr>
          <a:xfrm>
            <a:off x="559904" y="5764696"/>
            <a:ext cx="84283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hlinkClick r:id="rId2"/>
              </a:rPr>
              <a:t>https://codemag.com/Jobs</a:t>
            </a:r>
            <a:r>
              <a:rPr lang="en-US" sz="4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2595627"/>
      </p:ext>
    </p:extLst>
  </p:cSld>
  <p:clrMapOvr>
    <a:masterClrMapping/>
  </p:clrMapOvr>
  <p:transition>
    <p:cover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Your Ticket to Free Consulting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931" y="1288606"/>
            <a:ext cx="5732907" cy="4293744"/>
          </a:xfrm>
        </p:spPr>
        <p:txBody>
          <a:bodyPr>
            <a:noAutofit/>
          </a:bodyPr>
          <a:lstStyle/>
          <a:p>
            <a:r>
              <a:rPr lang="en-US" noProof="0" dirty="0"/>
              <a:t>Hour of CODE: One hour on us. Schedule a call today. Slots are limited.</a:t>
            </a:r>
          </a:p>
          <a:p>
            <a:r>
              <a:rPr lang="en-US" dirty="0"/>
              <a:t>No strings. No commitment. No credit card required. </a:t>
            </a:r>
          </a:p>
          <a:p>
            <a:r>
              <a:rPr lang="en-US" noProof="0" dirty="0"/>
              <a:t>Just help from our team of experience software developers.</a:t>
            </a:r>
          </a:p>
          <a:p>
            <a:r>
              <a:rPr lang="en-US" dirty="0"/>
              <a:t>Got questions? Stuck on an issue? Platform and/or architecture decisions to make? We can help!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072770-2D5B-4DE0-86E3-10F8370EE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838" y="1288606"/>
            <a:ext cx="5997126" cy="35418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12B0FD-3592-486F-8596-87CAB1B0EDC9}"/>
              </a:ext>
            </a:extLst>
          </p:cNvPr>
          <p:cNvSpPr txBox="1"/>
          <p:nvPr/>
        </p:nvSpPr>
        <p:spPr>
          <a:xfrm>
            <a:off x="6096000" y="4976024"/>
            <a:ext cx="59719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Contact us at 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info@codemag.com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or 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  <a:hlinkClick r:id="rId5"/>
              </a:rPr>
              <a:t>jduffy@codemag.com</a:t>
            </a:r>
            <a:endParaRPr lang="en-US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BDE0C3-D2AB-4B57-8891-DFC3F1763956}"/>
              </a:ext>
            </a:extLst>
          </p:cNvPr>
          <p:cNvSpPr txBox="1"/>
          <p:nvPr/>
        </p:nvSpPr>
        <p:spPr>
          <a:xfrm>
            <a:off x="566530" y="6003235"/>
            <a:ext cx="68878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noProof="0" dirty="0">
                <a:hlinkClick r:id="rId6"/>
              </a:rPr>
              <a:t>https://codemag.com/OneHourConsulting</a:t>
            </a:r>
            <a:endParaRPr lang="en-US" sz="3000" noProof="0" dirty="0"/>
          </a:p>
        </p:txBody>
      </p:sp>
    </p:spTree>
    <p:extLst>
      <p:ext uri="{BB962C8B-B14F-4D97-AF65-F5344CB8AC3E}">
        <p14:creationId xmlns:p14="http://schemas.microsoft.com/office/powerpoint/2010/main" val="26169546"/>
      </p:ext>
    </p:extLst>
  </p:cSld>
  <p:clrMapOvr>
    <a:masterClrMapping/>
  </p:clrMapOvr>
  <p:transition>
    <p:cover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CODE Mobile App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920" y="1291715"/>
            <a:ext cx="7507987" cy="5278049"/>
          </a:xfrm>
        </p:spPr>
        <p:txBody>
          <a:bodyPr>
            <a:normAutofit/>
          </a:bodyPr>
          <a:lstStyle/>
          <a:p>
            <a:r>
              <a:rPr lang="en-US" noProof="0" dirty="0"/>
              <a:t>Check out the new CODE Magazine Mobile application!</a:t>
            </a:r>
          </a:p>
          <a:p>
            <a:r>
              <a:rPr lang="en-US" dirty="0"/>
              <a:t>Available for iOS &amp; Android</a:t>
            </a:r>
          </a:p>
          <a:p>
            <a:pPr marL="0" indent="0">
              <a:buNone/>
            </a:pPr>
            <a:endParaRPr lang="en-US" sz="3600" dirty="0">
              <a:hlinkClick r:id="rId2"/>
            </a:endParaRPr>
          </a:p>
          <a:p>
            <a:pPr marL="0" indent="0">
              <a:buNone/>
            </a:pPr>
            <a:r>
              <a:rPr lang="en-US" sz="4000" dirty="0">
                <a:hlinkClick r:id="rId2"/>
              </a:rPr>
              <a:t>https://codemag.com/mobile</a:t>
            </a:r>
            <a:endParaRPr lang="en-US" sz="4000" dirty="0"/>
          </a:p>
          <a:p>
            <a:pPr marL="0" indent="0">
              <a:buNone/>
            </a:pPr>
            <a:endParaRPr lang="en-US" dirty="0"/>
          </a:p>
          <a:p>
            <a:endParaRPr lang="en-US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6CABC0-B725-4C4C-B27C-A8352D3F1E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123" y="1356506"/>
            <a:ext cx="3980386" cy="4702150"/>
          </a:xfrm>
          <a:prstGeom prst="rect">
            <a:avLst/>
          </a:prstGeom>
        </p:spPr>
      </p:pic>
      <p:pic>
        <p:nvPicPr>
          <p:cNvPr id="7" name="Picture 6">
            <a:hlinkClick r:id="rId4"/>
            <a:extLst>
              <a:ext uri="{FF2B5EF4-FFF2-40B4-BE49-F238E27FC236}">
                <a16:creationId xmlns:a16="http://schemas.microsoft.com/office/drawing/2014/main" id="{23E483F7-445B-4CF2-892B-C0421CB70D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698" y="6235015"/>
            <a:ext cx="1247948" cy="417650"/>
          </a:xfrm>
          <a:prstGeom prst="rect">
            <a:avLst/>
          </a:prstGeom>
        </p:spPr>
      </p:pic>
      <p:pic>
        <p:nvPicPr>
          <p:cNvPr id="12" name="Picture 11">
            <a:hlinkClick r:id="rId6"/>
            <a:extLst>
              <a:ext uri="{FF2B5EF4-FFF2-40B4-BE49-F238E27FC236}">
                <a16:creationId xmlns:a16="http://schemas.microsoft.com/office/drawing/2014/main" id="{397D57E6-5C4B-40B6-871A-91688A5E0F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437" y="6234545"/>
            <a:ext cx="1399626" cy="41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282098"/>
      </p:ext>
    </p:extLst>
  </p:cSld>
  <p:clrMapOvr>
    <a:masterClrMapping/>
  </p:clrMapOvr>
  <p:transition>
    <p:cover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CODE Magazine as a Microsoft Benefit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930" y="1456267"/>
            <a:ext cx="4072409" cy="4293744"/>
          </a:xfrm>
        </p:spPr>
        <p:txBody>
          <a:bodyPr/>
          <a:lstStyle/>
          <a:p>
            <a:pPr marL="0" indent="0">
              <a:buNone/>
            </a:pPr>
            <a:r>
              <a:rPr lang="en-US" noProof="0" dirty="0"/>
              <a:t>As a Visual Studio Subscriptions customer, you qualify for a free, one year print and/or digital CODE Magazine subscription!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569C08-D17A-4E25-854D-7C932F35C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2365" y="1456267"/>
            <a:ext cx="7517951" cy="4652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6780041"/>
      </p:ext>
    </p:extLst>
  </p:cSld>
  <p:clrMapOvr>
    <a:masterClrMapping/>
  </p:clrMapOvr>
  <p:transition>
    <p:cover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600" dirty="0"/>
              <a:t>Q&amp;A</a:t>
            </a:r>
            <a:br>
              <a:rPr lang="en-US" noProof="0" dirty="0"/>
            </a:br>
            <a:br>
              <a:rPr lang="en-US" noProof="0" dirty="0"/>
            </a:br>
            <a:r>
              <a:rPr lang="en-US" sz="4000" dirty="0"/>
              <a:t>Contact us with questions!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099" y="3741234"/>
            <a:ext cx="3962400" cy="1676400"/>
          </a:xfrm>
        </p:spPr>
        <p:txBody>
          <a:bodyPr>
            <a:normAutofit fontScale="62500" lnSpcReduction="20000"/>
          </a:bodyPr>
          <a:lstStyle/>
          <a:p>
            <a:pPr algn="l">
              <a:spcBef>
                <a:spcPts val="0"/>
              </a:spcBef>
            </a:pPr>
            <a:r>
              <a:rPr lang="en-US" sz="3800" dirty="0">
                <a:latin typeface="+mn-lt"/>
              </a:rPr>
              <a:t>CODE/EPS Contact:</a:t>
            </a:r>
          </a:p>
          <a:p>
            <a:pPr algn="l">
              <a:spcBef>
                <a:spcPts val="0"/>
              </a:spcBef>
            </a:pPr>
            <a:r>
              <a:rPr lang="en-US" noProof="0" dirty="0">
                <a:latin typeface="+mn-lt"/>
                <a:hlinkClick r:id="" action="ppaction://noaction"/>
              </a:rPr>
              <a:t>www.codemag.com</a:t>
            </a:r>
          </a:p>
          <a:p>
            <a:pPr algn="l">
              <a:spcBef>
                <a:spcPts val="0"/>
              </a:spcBef>
            </a:pPr>
            <a:r>
              <a:rPr lang="en-US" noProof="0" dirty="0">
                <a:latin typeface="+mn-lt"/>
                <a:hlinkClick r:id="" action="ppaction://noaction"/>
              </a:rPr>
              <a:t>info@codemag.com</a:t>
            </a:r>
            <a:endParaRPr lang="en-US" noProof="0" dirty="0">
              <a:latin typeface="+mn-lt"/>
            </a:endParaRPr>
          </a:p>
          <a:p>
            <a:pPr algn="l">
              <a:spcBef>
                <a:spcPts val="0"/>
              </a:spcBef>
            </a:pPr>
            <a:r>
              <a:rPr lang="en-US" noProof="0" dirty="0">
                <a:latin typeface="+mn-lt"/>
                <a:hlinkClick r:id="rId3" action="ppaction://hlinkfile"/>
              </a:rPr>
              <a:t>facebook.com/</a:t>
            </a:r>
            <a:r>
              <a:rPr lang="en-US" noProof="0" dirty="0" err="1">
                <a:latin typeface="+mn-lt"/>
                <a:hlinkClick r:id="rId3" action="ppaction://hlinkfile"/>
              </a:rPr>
              <a:t>codemag</a:t>
            </a:r>
            <a:endParaRPr lang="en-US" noProof="0" dirty="0">
              <a:latin typeface="+mn-lt"/>
            </a:endParaRPr>
          </a:p>
          <a:p>
            <a:pPr algn="l">
              <a:spcBef>
                <a:spcPts val="0"/>
              </a:spcBef>
            </a:pPr>
            <a:r>
              <a:rPr lang="en-US" noProof="0" dirty="0">
                <a:latin typeface="+mn-lt"/>
                <a:hlinkClick r:id="rId4" action="ppaction://hlinkfile"/>
              </a:rPr>
              <a:t>twitter.com/</a:t>
            </a:r>
            <a:r>
              <a:rPr lang="en-US" noProof="0" dirty="0" err="1">
                <a:latin typeface="+mn-lt"/>
                <a:hlinkClick r:id="rId4" action="ppaction://hlinkfile"/>
              </a:rPr>
              <a:t>codemagazine</a:t>
            </a:r>
            <a:endParaRPr lang="en-US" noProof="0" dirty="0">
              <a:latin typeface="+mn-lt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7613374" y="3741234"/>
            <a:ext cx="3324642" cy="10693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Presenter Contact: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markus@codemag.com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" action="ppaction://noaction"/>
              </a:rPr>
              <a:t>jduffy@codemag.com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1286469"/>
      </p:ext>
    </p:extLst>
  </p:cSld>
  <p:clrMapOvr>
    <a:masterClrMapping/>
  </p:clrMapOvr>
  <p:transition>
    <p:cover/>
  </p:transition>
</p:sld>
</file>

<file path=ppt/theme/theme1.xml><?xml version="1.0" encoding="utf-8"?>
<a:theme xmlns:a="http://schemas.openxmlformats.org/drawingml/2006/main" name="CODE Training - Widescreen Template - 2019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0000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ODE Training - Widescreen Template - 2019.pptx" id="{873D4145-8642-4959-BCD0-07F2E08437F0}" vid="{3DFFC4D9-B0C0-4020-BEA7-3A4219AD80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CODE Training - Widescreen Template - 2019</Template>
  <TotalTime>11221</TotalTime>
  <Words>2771</Words>
  <Application>Microsoft Office PowerPoint</Application>
  <PresentationFormat>Widescreen</PresentationFormat>
  <Paragraphs>340</Paragraphs>
  <Slides>61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7" baseType="lpstr">
      <vt:lpstr>Arial</vt:lpstr>
      <vt:lpstr>Calibri</vt:lpstr>
      <vt:lpstr>Segoe UI</vt:lpstr>
      <vt:lpstr>Segoe UI Light</vt:lpstr>
      <vt:lpstr>Slack-Lato</vt:lpstr>
      <vt:lpstr>CODE Training - Widescreen Template - 2019</vt:lpstr>
      <vt:lpstr>State of .NET State of App and System Development</vt:lpstr>
      <vt:lpstr>Kicking Things Off</vt:lpstr>
      <vt:lpstr>About CODE Consulting </vt:lpstr>
      <vt:lpstr>Your Ticket to Free Consulting</vt:lpstr>
      <vt:lpstr>CODE Is Looking for REACT Developers!</vt:lpstr>
      <vt:lpstr>Reference Links</vt:lpstr>
      <vt:lpstr>Social Networks</vt:lpstr>
      <vt:lpstr>Free Subscription to CODE Magazine!</vt:lpstr>
      <vt:lpstr>CODE Mobile App</vt:lpstr>
      <vt:lpstr>Event Survey – Win $100! </vt:lpstr>
      <vt:lpstr>Build Cross Platform Apps With Photino</vt:lpstr>
      <vt:lpstr>Prior Webinar Recordings</vt:lpstr>
      <vt:lpstr>About the Presenter</vt:lpstr>
      <vt:lpstr>Agenda</vt:lpstr>
      <vt:lpstr>Where Are We At?</vt:lpstr>
      <vt:lpstr>PowerPoint Presentation</vt:lpstr>
      <vt:lpstr>20 Years of .NET!</vt:lpstr>
      <vt:lpstr>.NET Timeline/Roadmap</vt:lpstr>
      <vt:lpstr>.NET 6 on Azure</vt:lpstr>
      <vt:lpstr>Side-Note: CODE Focus Magazine - .NET 6</vt:lpstr>
      <vt:lpstr>Side-Note: CODE Focus Magazine - .NET 5</vt:lpstr>
      <vt:lpstr>.NET 5 – End of Support</vt:lpstr>
      <vt:lpstr>GA/Current vs. LTS</vt:lpstr>
      <vt:lpstr>.NET 7 Preview 1</vt:lpstr>
      <vt:lpstr>Successful Projects</vt:lpstr>
      <vt:lpstr>Characteristics of Successful Projects</vt:lpstr>
      <vt:lpstr>But What About…?</vt:lpstr>
      <vt:lpstr>Characteristics of Unsuccessful Projects</vt:lpstr>
      <vt:lpstr>Security</vt:lpstr>
      <vt:lpstr>The Cloud</vt:lpstr>
      <vt:lpstr>Multi-Cloud Strategies</vt:lpstr>
      <vt:lpstr>Aspects you don’t control</vt:lpstr>
      <vt:lpstr>Code Longevity</vt:lpstr>
      <vt:lpstr>DevOps</vt:lpstr>
      <vt:lpstr>Specific Technologies</vt:lpstr>
      <vt:lpstr>Front End – Browser Apps</vt:lpstr>
      <vt:lpstr>Front End – Mobile</vt:lpstr>
      <vt:lpstr>Side-Note: MAUI</vt:lpstr>
      <vt:lpstr>Front End – Desktop</vt:lpstr>
      <vt:lpstr>Related Topic: Desktop Training</vt:lpstr>
      <vt:lpstr>APIs/Services</vt:lpstr>
      <vt:lpstr>Data Persistence</vt:lpstr>
      <vt:lpstr>Azure Services Developers Should Know</vt:lpstr>
      <vt:lpstr>App Services</vt:lpstr>
      <vt:lpstr>SQL Server Databases</vt:lpstr>
      <vt:lpstr>Azure Storage</vt:lpstr>
      <vt:lpstr>Azure Functions</vt:lpstr>
      <vt:lpstr>Azure Kubernetes Service</vt:lpstr>
      <vt:lpstr>Cosmos DB</vt:lpstr>
      <vt:lpstr>Microsoft Cognitive Services </vt:lpstr>
      <vt:lpstr>Other Announcements</vt:lpstr>
      <vt:lpstr>Event Survey – Win $100! </vt:lpstr>
      <vt:lpstr>PowerPoint Presentation</vt:lpstr>
      <vt:lpstr>PowerPoint Presentation</vt:lpstr>
      <vt:lpstr>Desktop Development Training</vt:lpstr>
      <vt:lpstr>Free Subscription to CODE Magazine!</vt:lpstr>
      <vt:lpstr>Join the CODE Consulting Team!</vt:lpstr>
      <vt:lpstr>Your Ticket to Free Consulting</vt:lpstr>
      <vt:lpstr>CODE Mobile App</vt:lpstr>
      <vt:lpstr>CODE Magazine as a Microsoft Benefit</vt:lpstr>
      <vt:lpstr>Q&amp;A  Contact us with questions!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Markus Egger</dc:creator>
  <cp:lastModifiedBy>Iain Hopwood</cp:lastModifiedBy>
  <cp:revision>1094</cp:revision>
  <cp:lastPrinted>2019-02-12T16:10:31Z</cp:lastPrinted>
  <dcterms:created xsi:type="dcterms:W3CDTF">2013-12-08T17:53:35Z</dcterms:created>
  <dcterms:modified xsi:type="dcterms:W3CDTF">2022-02-23T20:55:59Z</dcterms:modified>
</cp:coreProperties>
</file>