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7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4"/>
    <p:sldMasterId id="2147483761" r:id="rId5"/>
    <p:sldMasterId id="2147483706" r:id="rId6"/>
    <p:sldMasterId id="2147483716" r:id="rId7"/>
    <p:sldMasterId id="2147483725" r:id="rId8"/>
    <p:sldMasterId id="2147483734" r:id="rId9"/>
    <p:sldMasterId id="2147483743" r:id="rId10"/>
    <p:sldMasterId id="2147483752" r:id="rId11"/>
  </p:sldMasterIdLst>
  <p:notesMasterIdLst>
    <p:notesMasterId r:id="rId33"/>
  </p:notesMasterIdLst>
  <p:sldIdLst>
    <p:sldId id="2141412041" r:id="rId12"/>
    <p:sldId id="268" r:id="rId13"/>
    <p:sldId id="2141411852" r:id="rId14"/>
    <p:sldId id="2141411854" r:id="rId15"/>
    <p:sldId id="2141411856" r:id="rId16"/>
    <p:sldId id="2141411857" r:id="rId17"/>
    <p:sldId id="2141411858" r:id="rId18"/>
    <p:sldId id="2141411859" r:id="rId19"/>
    <p:sldId id="2141411860" r:id="rId20"/>
    <p:sldId id="2141411861" r:id="rId21"/>
    <p:sldId id="2141412036" r:id="rId22"/>
    <p:sldId id="2141412034" r:id="rId23"/>
    <p:sldId id="2141412037" r:id="rId24"/>
    <p:sldId id="2141411638" r:id="rId25"/>
    <p:sldId id="2141412018" r:id="rId26"/>
    <p:sldId id="2141412035" r:id="rId27"/>
    <p:sldId id="2141412024" r:id="rId28"/>
    <p:sldId id="2141411913" r:id="rId29"/>
    <p:sldId id="2141412042" r:id="rId30"/>
    <p:sldId id="2141412043" r:id="rId31"/>
    <p:sldId id="2141411855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8B12"/>
    <a:srgbClr val="8E1416"/>
    <a:srgbClr val="922123"/>
    <a:srgbClr val="AA8200"/>
    <a:srgbClr val="DEAA00"/>
    <a:srgbClr val="007FB1"/>
    <a:srgbClr val="38955A"/>
    <a:srgbClr val="920000"/>
    <a:srgbClr val="212121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5" autoAdjust="0"/>
    <p:restoredTop sz="96327"/>
  </p:normalViewPr>
  <p:slideViewPr>
    <p:cSldViewPr snapToGrid="0" showGuides="1">
      <p:cViewPr varScale="1">
        <p:scale>
          <a:sx n="103" d="100"/>
          <a:sy n="103" d="100"/>
        </p:scale>
        <p:origin x="114" y="492"/>
      </p:cViewPr>
      <p:guideLst>
        <p:guide orient="horz" pos="2136"/>
        <p:guide pos="3840"/>
      </p:guideLst>
    </p:cSldViewPr>
  </p:slideViewPr>
  <p:outlineViewPr>
    <p:cViewPr>
      <p:scale>
        <a:sx n="33" d="100"/>
        <a:sy n="33" d="100"/>
      </p:scale>
      <p:origin x="0" y="-1615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7355B-E5B2-6E48-8859-C40F7DC7FE0C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31DA66-BB00-F84C-BB6F-3E6E140CF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745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479BD0-4CA5-4910-A2A1-229068F4EC0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93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479BD0-4CA5-4910-A2A1-229068F4EC0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436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2C4D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FCE494-73CF-CE19-56B8-89417B3C2D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A191F-D9FD-C2EB-983F-9B42F26EB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9384"/>
            <a:ext cx="9144000" cy="18915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DDE32-D155-6EE2-5EAC-C0A0C4B0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2326"/>
            <a:ext cx="9144000" cy="1325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2A1E3A1-491F-34E4-BF20-C30D8D9D52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637953" y="1352537"/>
            <a:ext cx="2916093" cy="1052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133814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08E-5CA0-DF16-8859-F3F3B6B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D27F-181A-B717-23A8-6AE0FE66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76384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30F6-D2DF-F6C7-EE28-1317F8B2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4C2C-73A8-3DEC-B6FB-43F2345FC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4B54-0793-1D98-555E-E9470FF3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252431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ente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1FE610-6047-B205-39D5-AAE0FC88D4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56" y="3297075"/>
            <a:ext cx="8928887" cy="15688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B417DD18-433C-846F-CF0C-BD9D67B16A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3243460" y="1875442"/>
            <a:ext cx="5705079" cy="2058583"/>
          </a:xfrm>
          <a:prstGeom prst="rect">
            <a:avLst/>
          </a:prstGeom>
          <a:ln>
            <a:noFill/>
          </a:ln>
          <a:effectLst>
            <a:outerShdw blurRad="50800" dist="88900" dir="2700000" algn="tl" rotWithShape="0">
              <a:prstClr val="black">
                <a:alpha val="2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94585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339080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74165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,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21206D-BB15-4A7C-73CF-0313EC6686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1312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442E2-8683-D251-03C0-5FDD0CBEBC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480" y="1051965"/>
            <a:ext cx="9831823" cy="31393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600">
                <a:latin typeface="Victor Mono" pitchFamily="49" charset="0"/>
              </a:defRPr>
            </a:lvl1pPr>
            <a:lvl2pPr marL="457200" indent="0">
              <a:buFontTx/>
              <a:buNone/>
              <a:defRPr>
                <a:latin typeface="Victor Mono" pitchFamily="49" charset="0"/>
              </a:defRPr>
            </a:lvl2pPr>
            <a:lvl3pPr marL="914400" indent="0">
              <a:buFontTx/>
              <a:buNone/>
              <a:defRPr>
                <a:latin typeface="Victor Mono" pitchFamily="49" charset="0"/>
              </a:defRPr>
            </a:lvl3pPr>
            <a:lvl4pPr marL="1371600" indent="0">
              <a:buFontTx/>
              <a:buNone/>
              <a:defRPr>
                <a:latin typeface="Victor Mono" pitchFamily="49" charset="0"/>
              </a:defRPr>
            </a:lvl4pPr>
            <a:lvl5pPr marL="1828800" indent="0">
              <a:buFontTx/>
              <a:buNone/>
              <a:defRPr>
                <a:latin typeface="Victor Mono" pitchFamily="49" charset="0"/>
              </a:defRPr>
            </a:lvl5pPr>
          </a:lstStyle>
          <a:p>
            <a:pPr lvl="0"/>
            <a:r>
              <a:rPr lang="en-US" dirty="0"/>
              <a:t>Click to edit Code text</a:t>
            </a:r>
          </a:p>
        </p:txBody>
      </p:sp>
    </p:spTree>
    <p:extLst>
      <p:ext uri="{BB962C8B-B14F-4D97-AF65-F5344CB8AC3E}">
        <p14:creationId xmlns:p14="http://schemas.microsoft.com/office/powerpoint/2010/main" val="109688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2C4D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6E4CC6B-D061-B9BF-8D76-C598B06F48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A191F-D9FD-C2EB-983F-9B42F26EB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9384"/>
            <a:ext cx="9144000" cy="18915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DDE32-D155-6EE2-5EAC-C0A0C4B0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2326"/>
            <a:ext cx="9144000" cy="1325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CF28203-1C70-CFCF-4C07-DCDFB7106B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/>
          <a:srcRect/>
          <a:stretch/>
        </p:blipFill>
        <p:spPr bwMode="auto">
          <a:xfrm>
            <a:off x="4324793" y="1240535"/>
            <a:ext cx="3536883" cy="127327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50795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08E-5CA0-DF16-8859-F3F3B6B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D27F-181A-B717-23A8-6AE0FE66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43902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30F6-D2DF-F6C7-EE28-1317F8B2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4C2C-73A8-3DEC-B6FB-43F2345FC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4B54-0793-1D98-555E-E9470FF3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4964923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te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56" y="2630894"/>
            <a:ext cx="8928887" cy="15688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67202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160328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01271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504943-1DCF-F00B-57E9-8B85F07EA6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9850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442E2-8683-D251-03C0-5FDD0CBEBC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480" y="1051965"/>
            <a:ext cx="9831823" cy="31393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600">
                <a:latin typeface="Victor Mono" pitchFamily="49" charset="0"/>
              </a:defRPr>
            </a:lvl1pPr>
            <a:lvl2pPr marL="457200" indent="0">
              <a:buFontTx/>
              <a:buNone/>
              <a:defRPr>
                <a:latin typeface="Victor Mono" pitchFamily="49" charset="0"/>
              </a:defRPr>
            </a:lvl2pPr>
            <a:lvl3pPr marL="914400" indent="0">
              <a:buFontTx/>
              <a:buNone/>
              <a:defRPr>
                <a:latin typeface="Victor Mono" pitchFamily="49" charset="0"/>
              </a:defRPr>
            </a:lvl3pPr>
            <a:lvl4pPr marL="1371600" indent="0">
              <a:buFontTx/>
              <a:buNone/>
              <a:defRPr>
                <a:latin typeface="Victor Mono" pitchFamily="49" charset="0"/>
              </a:defRPr>
            </a:lvl4pPr>
            <a:lvl5pPr marL="1828800" indent="0">
              <a:buFontTx/>
              <a:buNone/>
              <a:defRPr>
                <a:latin typeface="Victor Mono" pitchFamily="49" charset="0"/>
              </a:defRPr>
            </a:lvl5pPr>
          </a:lstStyle>
          <a:p>
            <a:pPr lvl="0"/>
            <a:r>
              <a:rPr lang="en-US" dirty="0"/>
              <a:t>Click to edit Code text</a:t>
            </a:r>
          </a:p>
        </p:txBody>
      </p:sp>
    </p:spTree>
    <p:extLst>
      <p:ext uri="{BB962C8B-B14F-4D97-AF65-F5344CB8AC3E}">
        <p14:creationId xmlns:p14="http://schemas.microsoft.com/office/powerpoint/2010/main" val="3224888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2C4D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6E4CC6B-D061-B9BF-8D76-C598B06F48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A191F-D9FD-C2EB-983F-9B42F26EB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9384"/>
            <a:ext cx="9144000" cy="18915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DDE32-D155-6EE2-5EAC-C0A0C4B0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2326"/>
            <a:ext cx="9144000" cy="1325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CF28203-1C70-CFCF-4C07-DCDFB7106B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24789" y="1240535"/>
            <a:ext cx="3536890" cy="127327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95545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08E-5CA0-DF16-8859-F3F3B6B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D27F-181A-B717-23A8-6AE0FE66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71436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30F6-D2DF-F6C7-EE28-1317F8B2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4C2C-73A8-3DEC-B6FB-43F2345FC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4B54-0793-1D98-555E-E9470FF3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5887655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te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56" y="2630894"/>
            <a:ext cx="8928887" cy="15688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863318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3159112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236436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504943-1DCF-F00B-57E9-8B85F07EA6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8499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442E2-8683-D251-03C0-5FDD0CBEBC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480" y="1051965"/>
            <a:ext cx="9831823" cy="31393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600">
                <a:latin typeface="Victor Mono" pitchFamily="49" charset="0"/>
              </a:defRPr>
            </a:lvl1pPr>
            <a:lvl2pPr marL="457200" indent="0">
              <a:buFontTx/>
              <a:buNone/>
              <a:defRPr>
                <a:latin typeface="Victor Mono" pitchFamily="49" charset="0"/>
              </a:defRPr>
            </a:lvl2pPr>
            <a:lvl3pPr marL="914400" indent="0">
              <a:buFontTx/>
              <a:buNone/>
              <a:defRPr>
                <a:latin typeface="Victor Mono" pitchFamily="49" charset="0"/>
              </a:defRPr>
            </a:lvl3pPr>
            <a:lvl4pPr marL="1371600" indent="0">
              <a:buFontTx/>
              <a:buNone/>
              <a:defRPr>
                <a:latin typeface="Victor Mono" pitchFamily="49" charset="0"/>
              </a:defRPr>
            </a:lvl4pPr>
            <a:lvl5pPr marL="1828800" indent="0">
              <a:buFontTx/>
              <a:buNone/>
              <a:defRPr>
                <a:latin typeface="Victor Mono" pitchFamily="49" charset="0"/>
              </a:defRPr>
            </a:lvl5pPr>
          </a:lstStyle>
          <a:p>
            <a:pPr lvl="0"/>
            <a:r>
              <a:rPr lang="en-US" dirty="0"/>
              <a:t>Click to edit Code text</a:t>
            </a:r>
          </a:p>
        </p:txBody>
      </p:sp>
    </p:spTree>
    <p:extLst>
      <p:ext uri="{BB962C8B-B14F-4D97-AF65-F5344CB8AC3E}">
        <p14:creationId xmlns:p14="http://schemas.microsoft.com/office/powerpoint/2010/main" val="573501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2C4D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D0310D-E985-2A33-82CE-DB41E92B90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A191F-D9FD-C2EB-983F-9B42F26EB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9384"/>
            <a:ext cx="9144000" cy="18915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DDE32-D155-6EE2-5EAC-C0A0C4B0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2326"/>
            <a:ext cx="9144000" cy="1325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E4BE3F11-E9D1-DA53-7C64-743575998A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604" y="1238104"/>
            <a:ext cx="3544841" cy="127909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6679615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08E-5CA0-DF16-8859-F3F3B6B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D27F-181A-B717-23A8-6AE0FE66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44801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30F6-D2DF-F6C7-EE28-1317F8B2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4C2C-73A8-3DEC-B6FB-43F2345FC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4B54-0793-1D98-555E-E9470FF3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8459155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te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56" y="2630894"/>
            <a:ext cx="8928887" cy="15688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507774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065123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668696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67B241-23A7-3062-60F6-DCC5050B9E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3417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442E2-8683-D251-03C0-5FDD0CBEBC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480" y="1051965"/>
            <a:ext cx="9831823" cy="31393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600">
                <a:latin typeface="Victor Mono" pitchFamily="49" charset="0"/>
              </a:defRPr>
            </a:lvl1pPr>
            <a:lvl2pPr marL="457200" indent="0">
              <a:buFontTx/>
              <a:buNone/>
              <a:defRPr>
                <a:latin typeface="Victor Mono" pitchFamily="49" charset="0"/>
              </a:defRPr>
            </a:lvl2pPr>
            <a:lvl3pPr marL="914400" indent="0">
              <a:buFontTx/>
              <a:buNone/>
              <a:defRPr>
                <a:latin typeface="Victor Mono" pitchFamily="49" charset="0"/>
              </a:defRPr>
            </a:lvl3pPr>
            <a:lvl4pPr marL="1371600" indent="0">
              <a:buFontTx/>
              <a:buNone/>
              <a:defRPr>
                <a:latin typeface="Victor Mono" pitchFamily="49" charset="0"/>
              </a:defRPr>
            </a:lvl4pPr>
            <a:lvl5pPr marL="1828800" indent="0">
              <a:buFontTx/>
              <a:buNone/>
              <a:defRPr>
                <a:latin typeface="Victor Mono" pitchFamily="49" charset="0"/>
              </a:defRPr>
            </a:lvl5pPr>
          </a:lstStyle>
          <a:p>
            <a:pPr lvl="0"/>
            <a:r>
              <a:rPr lang="en-US" dirty="0"/>
              <a:t>Click to edit Code text</a:t>
            </a:r>
          </a:p>
        </p:txBody>
      </p:sp>
    </p:spTree>
    <p:extLst>
      <p:ext uri="{BB962C8B-B14F-4D97-AF65-F5344CB8AC3E}">
        <p14:creationId xmlns:p14="http://schemas.microsoft.com/office/powerpoint/2010/main" val="2941153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8E1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A191F-D9FD-C2EB-983F-9B42F26EB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9384"/>
            <a:ext cx="9144000" cy="18915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DDE32-D155-6EE2-5EAC-C0A0C4B0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2326"/>
            <a:ext cx="9144000" cy="1325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D50A87-485C-DE45-65D4-E29A775520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9604" y="1238104"/>
            <a:ext cx="3553050" cy="127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165144-F5F4-FA21-D3B3-0A33649722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0173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08E-5CA0-DF16-8859-F3F3B6B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D27F-181A-B717-23A8-6AE0FE66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75212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30F6-D2DF-F6C7-EE28-1317F8B2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4C2C-73A8-3DEC-B6FB-43F2345FC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4B54-0793-1D98-555E-E9470FF3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4782063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te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56" y="2630894"/>
            <a:ext cx="8928887" cy="15688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3096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4180836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872276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32AE82-9D26-0BCC-3DD8-56F4B9BA25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96980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442E2-8683-D251-03C0-5FDD0CBEBC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480" y="1051965"/>
            <a:ext cx="9831823" cy="31393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600">
                <a:latin typeface="Victor Mono" pitchFamily="49" charset="0"/>
              </a:defRPr>
            </a:lvl1pPr>
            <a:lvl2pPr marL="457200" indent="0">
              <a:buFontTx/>
              <a:buNone/>
              <a:defRPr>
                <a:latin typeface="Victor Mono" pitchFamily="49" charset="0"/>
              </a:defRPr>
            </a:lvl2pPr>
            <a:lvl3pPr marL="914400" indent="0">
              <a:buFontTx/>
              <a:buNone/>
              <a:defRPr>
                <a:latin typeface="Victor Mono" pitchFamily="49" charset="0"/>
              </a:defRPr>
            </a:lvl3pPr>
            <a:lvl4pPr marL="1371600" indent="0">
              <a:buFontTx/>
              <a:buNone/>
              <a:defRPr>
                <a:latin typeface="Victor Mono" pitchFamily="49" charset="0"/>
              </a:defRPr>
            </a:lvl4pPr>
            <a:lvl5pPr marL="1828800" indent="0">
              <a:buFontTx/>
              <a:buNone/>
              <a:defRPr>
                <a:latin typeface="Victor Mono" pitchFamily="49" charset="0"/>
              </a:defRPr>
            </a:lvl5pPr>
          </a:lstStyle>
          <a:p>
            <a:pPr lvl="0"/>
            <a:r>
              <a:rPr lang="en-US" dirty="0"/>
              <a:t>Click to edit Code text</a:t>
            </a:r>
          </a:p>
        </p:txBody>
      </p:sp>
    </p:spTree>
    <p:extLst>
      <p:ext uri="{BB962C8B-B14F-4D97-AF65-F5344CB8AC3E}">
        <p14:creationId xmlns:p14="http://schemas.microsoft.com/office/powerpoint/2010/main" val="1178283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3895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D714E8-3158-49CB-E1B1-7D944B35A1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A191F-D9FD-C2EB-983F-9B42F26EB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9384"/>
            <a:ext cx="9144000" cy="18915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DDE32-D155-6EE2-5EAC-C0A0C4B0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2326"/>
            <a:ext cx="9144000" cy="1325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6B0C2D-E099-6CF3-7EC4-4F4BB6C817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9604" y="1238104"/>
            <a:ext cx="3553050" cy="1288158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48657754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08E-5CA0-DF16-8859-F3F3B6B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D27F-181A-B717-23A8-6AE0FE66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9413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30F6-D2DF-F6C7-EE28-1317F8B2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4C2C-73A8-3DEC-B6FB-43F2345FC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4B54-0793-1D98-555E-E9470FF3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754873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te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56" y="2630894"/>
            <a:ext cx="8928887" cy="15688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086115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0743425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97569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F83734-D4A0-CE82-BC6C-0FCFD87BEF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799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442E2-8683-D251-03C0-5FDD0CBEBC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480" y="1051965"/>
            <a:ext cx="9831823" cy="31393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600">
                <a:latin typeface="Victor Mono" pitchFamily="49" charset="0"/>
              </a:defRPr>
            </a:lvl1pPr>
            <a:lvl2pPr marL="457200" indent="0">
              <a:buFontTx/>
              <a:buNone/>
              <a:defRPr>
                <a:latin typeface="Victor Mono" pitchFamily="49" charset="0"/>
              </a:defRPr>
            </a:lvl2pPr>
            <a:lvl3pPr marL="914400" indent="0">
              <a:buFontTx/>
              <a:buNone/>
              <a:defRPr>
                <a:latin typeface="Victor Mono" pitchFamily="49" charset="0"/>
              </a:defRPr>
            </a:lvl3pPr>
            <a:lvl4pPr marL="1371600" indent="0">
              <a:buFontTx/>
              <a:buNone/>
              <a:defRPr>
                <a:latin typeface="Victor Mono" pitchFamily="49" charset="0"/>
              </a:defRPr>
            </a:lvl4pPr>
            <a:lvl5pPr marL="1828800" indent="0">
              <a:buFontTx/>
              <a:buNone/>
              <a:defRPr>
                <a:latin typeface="Victor Mono" pitchFamily="49" charset="0"/>
              </a:defRPr>
            </a:lvl5pPr>
          </a:lstStyle>
          <a:p>
            <a:pPr lvl="0"/>
            <a:r>
              <a:rPr lang="en-US" dirty="0"/>
              <a:t>Click to edit Code text</a:t>
            </a:r>
          </a:p>
        </p:txBody>
      </p:sp>
    </p:spTree>
    <p:extLst>
      <p:ext uri="{BB962C8B-B14F-4D97-AF65-F5344CB8AC3E}">
        <p14:creationId xmlns:p14="http://schemas.microsoft.com/office/powerpoint/2010/main" val="700758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07F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5D4979-0E48-181C-5438-B441393DCA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BA191F-D9FD-C2EB-983F-9B42F26EB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9384"/>
            <a:ext cx="9144000" cy="18915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DDE32-D155-6EE2-5EAC-C0A0C4B0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2326"/>
            <a:ext cx="9144000" cy="1325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9F10DC-7230-4581-E771-A51DC87C60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4437" y="1238105"/>
            <a:ext cx="3578217" cy="128815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74273472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08E-5CA0-DF16-8859-F3F3B6B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D27F-181A-B717-23A8-6AE0FE66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87407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30F6-D2DF-F6C7-EE28-1317F8B2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4C2C-73A8-3DEC-B6FB-43F2345FC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4B54-0793-1D98-555E-E9470FF3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3185060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te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56" y="2630894"/>
            <a:ext cx="8928887" cy="15688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210162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5456361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113423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7AB04E-CD14-3B5B-FB56-FF0AC2426B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8736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442E2-8683-D251-03C0-5FDD0CBEBC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480" y="1051965"/>
            <a:ext cx="9831823" cy="31393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600">
                <a:latin typeface="Victor Mono" pitchFamily="49" charset="0"/>
              </a:defRPr>
            </a:lvl1pPr>
            <a:lvl2pPr marL="457200" indent="0">
              <a:buFontTx/>
              <a:buNone/>
              <a:defRPr>
                <a:latin typeface="Victor Mono" pitchFamily="49" charset="0"/>
              </a:defRPr>
            </a:lvl2pPr>
            <a:lvl3pPr marL="914400" indent="0">
              <a:buFontTx/>
              <a:buNone/>
              <a:defRPr>
                <a:latin typeface="Victor Mono" pitchFamily="49" charset="0"/>
              </a:defRPr>
            </a:lvl3pPr>
            <a:lvl4pPr marL="1371600" indent="0">
              <a:buFontTx/>
              <a:buNone/>
              <a:defRPr>
                <a:latin typeface="Victor Mono" pitchFamily="49" charset="0"/>
              </a:defRPr>
            </a:lvl4pPr>
            <a:lvl5pPr marL="1828800" indent="0">
              <a:buFontTx/>
              <a:buNone/>
              <a:defRPr>
                <a:latin typeface="Victor Mono" pitchFamily="49" charset="0"/>
              </a:defRPr>
            </a:lvl5pPr>
          </a:lstStyle>
          <a:p>
            <a:pPr lvl="0"/>
            <a:r>
              <a:rPr lang="en-US" dirty="0"/>
              <a:t>Click to edit Code text</a:t>
            </a:r>
          </a:p>
        </p:txBody>
      </p:sp>
    </p:spTree>
    <p:extLst>
      <p:ext uri="{BB962C8B-B14F-4D97-AF65-F5344CB8AC3E}">
        <p14:creationId xmlns:p14="http://schemas.microsoft.com/office/powerpoint/2010/main" val="876091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AA8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A191F-D9FD-C2EB-983F-9B42F26EB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9384"/>
            <a:ext cx="9144000" cy="189155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FDDE32-D155-6EE2-5EAC-C0A0C4B0A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52326"/>
            <a:ext cx="9144000" cy="132507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31C568-301C-CF53-FF58-0A9E16AAC4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4437" y="1238104"/>
            <a:ext cx="3578217" cy="128815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60C252-DDE3-D129-5EFB-CEA4A07E55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75566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08E-5CA0-DF16-8859-F3F3B6B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D27F-181A-B717-23A8-6AE0FE66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6056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30F6-D2DF-F6C7-EE28-1317F8B2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C4C2C-73A8-3DEC-B6FB-43F2345FC9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4B54-0793-1D98-555E-E9470FF34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63752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845450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enter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56" y="2630894"/>
            <a:ext cx="8928887" cy="15688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851285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468B-A6F2-4747-0841-93AC035CB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0881541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741794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93915E-7C7E-0D58-CD18-35C0144EB1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5980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442E2-8683-D251-03C0-5FDD0CBEBC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480" y="1051965"/>
            <a:ext cx="9831823" cy="31393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600">
                <a:latin typeface="Victor Mono" pitchFamily="49" charset="0"/>
              </a:defRPr>
            </a:lvl1pPr>
            <a:lvl2pPr marL="457200" indent="0">
              <a:buFontTx/>
              <a:buNone/>
              <a:defRPr>
                <a:latin typeface="Victor Mono" pitchFamily="49" charset="0"/>
              </a:defRPr>
            </a:lvl2pPr>
            <a:lvl3pPr marL="914400" indent="0">
              <a:buFontTx/>
              <a:buNone/>
              <a:defRPr>
                <a:latin typeface="Victor Mono" pitchFamily="49" charset="0"/>
              </a:defRPr>
            </a:lvl3pPr>
            <a:lvl4pPr marL="1371600" indent="0">
              <a:buFontTx/>
              <a:buNone/>
              <a:defRPr>
                <a:latin typeface="Victor Mono" pitchFamily="49" charset="0"/>
              </a:defRPr>
            </a:lvl4pPr>
            <a:lvl5pPr marL="1828800" indent="0">
              <a:buFontTx/>
              <a:buNone/>
              <a:defRPr>
                <a:latin typeface="Victor Mono" pitchFamily="49" charset="0"/>
              </a:defRPr>
            </a:lvl5pPr>
          </a:lstStyle>
          <a:p>
            <a:pPr lvl="0"/>
            <a:r>
              <a:rPr lang="en-US" dirty="0"/>
              <a:t>Click to edit Code text</a:t>
            </a:r>
          </a:p>
        </p:txBody>
      </p:sp>
    </p:spTree>
    <p:extLst>
      <p:ext uri="{BB962C8B-B14F-4D97-AF65-F5344CB8AC3E}">
        <p14:creationId xmlns:p14="http://schemas.microsoft.com/office/powerpoint/2010/main" val="2198155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C4D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1850C7-6696-CDEC-CEDA-882C7DFFEF8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163A3-B061-0949-1965-0375841B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484555" cy="703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76094-9BD4-ED01-3BE5-5F760EE3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44EC2E-CA7A-FBE9-0026-F0F39B431CD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9639938" y="485126"/>
            <a:ext cx="1948334" cy="7030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317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5" r:id="rId3"/>
    <p:sldLayoutId id="2147483704" r:id="rId4"/>
    <p:sldLayoutId id="2147483697" r:id="rId5"/>
    <p:sldLayoutId id="2147483698" r:id="rId6"/>
    <p:sldLayoutId id="2147483714" r:id="rId7"/>
    <p:sldLayoutId id="2147483705" r:id="rId8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C4D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C7A0F7D-82D7-61E1-DABF-E138A5966A6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163A3-B061-0949-1965-0375841B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928887" cy="703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76094-9BD4-ED01-3BE5-5F760EE3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257F6AD-664F-4B6F-86B2-2D99F7D9CA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/>
          <a:srcRect/>
          <a:stretch/>
        </p:blipFill>
        <p:spPr bwMode="auto">
          <a:xfrm>
            <a:off x="10026495" y="429774"/>
            <a:ext cx="1767117" cy="63616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421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C4D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C7A0F7D-82D7-61E1-DABF-E138A5966A6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163A3-B061-0949-1965-0375841B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928887" cy="703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76094-9BD4-ED01-3BE5-5F760EE3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257F6AD-664F-4B6F-86B2-2D99F7D9CA8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/>
          <a:srcRect/>
          <a:stretch/>
        </p:blipFill>
        <p:spPr bwMode="auto">
          <a:xfrm>
            <a:off x="10026495" y="429038"/>
            <a:ext cx="1767117" cy="63763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39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5" r:id="rId7"/>
    <p:sldLayoutId id="2147483713" r:id="rId8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C4D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8AA542-5DFB-DC8B-B660-64E14014B62F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163A3-B061-0949-1965-0375841B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928887" cy="703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76094-9BD4-ED01-3BE5-5F760EE3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708F44-4B21-F542-29F3-2AE67B2F390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10020324" y="426073"/>
            <a:ext cx="1775334" cy="6406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79130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8E14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C1D224F-46E0-1281-C110-C1D5A61361F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163A3-B061-0949-1965-0375841B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928887" cy="703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76094-9BD4-ED01-3BE5-5F760EE3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DCB766-CDB8-E2B7-53E9-3BA87F10A78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10022375" y="424540"/>
            <a:ext cx="1771233" cy="63912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8723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895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D756886-4902-C30B-6F35-F64A83D1204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163A3-B061-0949-1965-0375841B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928887" cy="703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76094-9BD4-ED01-3BE5-5F760EE3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06648F-49A8-C379-E337-A0CD562FA45B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10020324" y="426064"/>
            <a:ext cx="1775335" cy="6406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3472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FB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3C53BF9-6377-93D8-5BD7-30937619B4E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163A3-B061-0949-1965-0375841B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928887" cy="703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76094-9BD4-ED01-3BE5-5F760EE3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6163BC-C951-C17F-421A-4AD743EDDB29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10016117" y="424540"/>
            <a:ext cx="1783676" cy="64361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05844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AA8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62F301E-7076-32B4-8C07-7757FFDF384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</a:blip>
          <a:srcRect l="301" t="5222" r="713" b="1094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163A3-B061-0949-1965-0375841BD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928887" cy="703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76094-9BD4-ED01-3BE5-5F760EE32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148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84BE01-996A-7121-4FDC-3FBD1A648909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10016113" y="425922"/>
            <a:ext cx="1779843" cy="64222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24261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bit.ly/CP1025Survey" TargetMode="Externa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destaffing.com/careers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hyperlink" Target="http://www.youtube.com/Codemag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mag.com/event/CP-11-2025" TargetMode="Externa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facebook.com/codemag" TargetMode="External"/><Relationship Id="rId2" Type="http://schemas.openxmlformats.org/officeDocument/2006/relationships/hyperlink" Target="mailto:info@codemag.com" TargetMode="External"/><Relationship Id="rId1" Type="http://schemas.openxmlformats.org/officeDocument/2006/relationships/slideLayout" Target="../slideLayouts/slideLayout30.xml"/><Relationship Id="rId4" Type="http://schemas.openxmlformats.org/officeDocument/2006/relationships/hyperlink" Target="twitter.com/codemagazin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5D49B-D212-73E0-D840-5684886E76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Building AI Solutions with Microsoft.Extensions.AI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28269-C721-DFA3-96BF-882D3B3E81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Mike Yeager</a:t>
            </a:r>
          </a:p>
          <a:p>
            <a:r>
              <a:rPr lang="en-US" dirty="0"/>
              <a:t>CEO of CODE Consulting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45427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1213946-5F9F-854A-FD8D-D01622D313D3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lang="en-US" dirty="0"/>
              <a:t>Mike Yeager</a:t>
            </a:r>
            <a:endParaRPr lang="en-US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CDDDB0-CC45-DA23-2456-E0B165878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wrap="square">
            <a:noAutofit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dirty="0"/>
              <a:t>CEO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CODE </a:t>
            </a:r>
            <a:r>
              <a:rPr lang="en-US" dirty="0"/>
              <a:t>Consulting</a:t>
            </a: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n-US" dirty="0"/>
              <a:t>Senior developer and manager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n-US" dirty="0"/>
              <a:t>AI project lead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n-US" dirty="0"/>
              <a:t>Writer &amp; speaker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n-US" dirty="0"/>
              <a:t>MS Azure contributor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FEAD35-91D3-3D14-8614-32D20E627E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705" b="9705"/>
          <a:stretch/>
        </p:blipFill>
        <p:spPr>
          <a:xfrm>
            <a:off x="7280619" y="1916447"/>
            <a:ext cx="5791200" cy="5791200"/>
          </a:xfrm>
          <a:prstGeom prst="ellipse">
            <a:avLst/>
          </a:prstGeom>
          <a:ln w="190500" cap="rnd">
            <a:noFill/>
            <a:prstDash val="solid"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34C2C1-4560-B824-3EEE-22193DEA52DB}"/>
              </a:ext>
            </a:extLst>
          </p:cNvPr>
          <p:cNvSpPr txBox="1"/>
          <p:nvPr/>
        </p:nvSpPr>
        <p:spPr>
          <a:xfrm>
            <a:off x="838200" y="4812047"/>
            <a:ext cx="52325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myeager@codemag.com</a:t>
            </a:r>
          </a:p>
        </p:txBody>
      </p:sp>
    </p:spTree>
    <p:extLst>
      <p:ext uri="{BB962C8B-B14F-4D97-AF65-F5344CB8AC3E}">
        <p14:creationId xmlns:p14="http://schemas.microsoft.com/office/powerpoint/2010/main" val="44563856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1B6B861-B80F-C477-CF48-A326D6C71CC8}"/>
              </a:ext>
            </a:extLst>
          </p:cNvPr>
          <p:cNvGrpSpPr/>
          <p:nvPr/>
        </p:nvGrpSpPr>
        <p:grpSpPr>
          <a:xfrm>
            <a:off x="1859228" y="2539586"/>
            <a:ext cx="8473541" cy="1702628"/>
            <a:chOff x="1754518" y="2775029"/>
            <a:chExt cx="8473541" cy="17026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1B0AE49-D889-DA43-76EC-052FA8D3C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754518" y="2775029"/>
              <a:ext cx="1702628" cy="170262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C5B3F80-9858-338B-857D-9BCC67BD1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4011489" y="2775029"/>
              <a:ext cx="1702628" cy="170262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2950F5A-0F27-D695-C877-3746FF646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6268460" y="2775029"/>
              <a:ext cx="1702628" cy="170262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A9C37BE-12E3-7FD3-C1C2-B43C773EB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8525431" y="2775029"/>
              <a:ext cx="1702628" cy="1702628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C9242A6-5FE7-F8DF-D678-174A54FC556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081593" y="365801"/>
            <a:ext cx="6028812" cy="20080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460760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09398-638C-4D4E-B7BE-A130635C0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28CC84-640E-C6A0-105D-75C1397E7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Microsoft.Extensions.AI?</a:t>
            </a:r>
          </a:p>
          <a:p>
            <a:r>
              <a:rPr lang="en-US" dirty="0"/>
              <a:t>Why do I care?</a:t>
            </a:r>
          </a:p>
          <a:p>
            <a:r>
              <a:rPr lang="en-US" dirty="0"/>
              <a:t>Which providers does it support?</a:t>
            </a:r>
          </a:p>
          <a:p>
            <a:r>
              <a:rPr lang="en-US" dirty="0"/>
              <a:t>When do I choose it?</a:t>
            </a:r>
          </a:p>
          <a:p>
            <a:r>
              <a:rPr lang="en-US" dirty="0"/>
              <a:t>How do I use it?</a:t>
            </a:r>
          </a:p>
          <a:p>
            <a:r>
              <a:rPr lang="en-US" dirty="0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276523672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F72B0-ADF7-C3F6-83C7-82A7C22BC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Microsoft.Extensions.AI?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EFC71-DAAD-EC68-D222-403FA4A74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Mid-level, provider agnostic libraries for coding AI tasks</a:t>
            </a:r>
          </a:p>
          <a:p>
            <a:pPr lvl="1"/>
            <a:r>
              <a:rPr lang="en-US" dirty="0"/>
              <a:t>Text Completion</a:t>
            </a:r>
          </a:p>
          <a:p>
            <a:pPr lvl="1"/>
            <a:r>
              <a:rPr lang="en-US" dirty="0"/>
              <a:t>Chat</a:t>
            </a:r>
          </a:p>
          <a:p>
            <a:pPr lvl="1"/>
            <a:r>
              <a:rPr lang="en-US" dirty="0"/>
              <a:t>Tool Calling</a:t>
            </a:r>
          </a:p>
          <a:p>
            <a:pPr lvl="1"/>
            <a:r>
              <a:rPr lang="en-US" dirty="0"/>
              <a:t>Embeddings </a:t>
            </a:r>
            <a:r>
              <a:rPr lang="en-US" sz="2000" dirty="0"/>
              <a:t>(semantic search)</a:t>
            </a:r>
          </a:p>
          <a:p>
            <a:pPr lvl="1"/>
            <a:r>
              <a:rPr lang="en-US" dirty="0"/>
              <a:t>Image Generation</a:t>
            </a:r>
          </a:p>
          <a:p>
            <a:pPr lvl="1"/>
            <a:r>
              <a:rPr lang="en-US" dirty="0"/>
              <a:t>Caching</a:t>
            </a:r>
          </a:p>
          <a:p>
            <a:pPr lvl="1"/>
            <a:r>
              <a:rPr lang="en-US" dirty="0"/>
              <a:t>Telemetry</a:t>
            </a:r>
          </a:p>
        </p:txBody>
      </p:sp>
    </p:spTree>
    <p:extLst>
      <p:ext uri="{BB962C8B-B14F-4D97-AF65-F5344CB8AC3E}">
        <p14:creationId xmlns:p14="http://schemas.microsoft.com/office/powerpoint/2010/main" val="361255784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F778-13BB-4EBB-20D0-4C22AF29D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NuGet Packages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1C9776-6ACC-979C-F567-B23E92AD2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52" y="1300394"/>
            <a:ext cx="5485389" cy="51924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C76342-85F6-35B4-A191-5E2C236C4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0089" y="2303720"/>
            <a:ext cx="4353533" cy="25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7086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D5DA4-8E73-D0D7-44B2-5EA0A430F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I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A0958-203D-A5AD-AE89-0568EB7BB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Coding to specific APIs locks you in</a:t>
            </a:r>
          </a:p>
          <a:p>
            <a:r>
              <a:rPr lang="en-US" dirty="0"/>
              <a:t>It’s tedious to write low level code for things like streaming responses or maintaining chat history</a:t>
            </a:r>
          </a:p>
          <a:p>
            <a:r>
              <a:rPr lang="en-US" dirty="0"/>
              <a:t>You have to learn different APIs for different tasks</a:t>
            </a:r>
          </a:p>
          <a:p>
            <a:r>
              <a:rPr lang="en-US" dirty="0"/>
              <a:t>You can use things like caching and telemetry fairly easily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41273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4209B-C671-05E2-B316-1712D4C1D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providers does it support?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A3571-FE19-1488-0621-0C473DDA4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7962" y="1461483"/>
            <a:ext cx="9654309" cy="4351338"/>
          </a:xfrm>
        </p:spPr>
        <p:txBody>
          <a:bodyPr/>
          <a:lstStyle/>
          <a:p>
            <a:r>
              <a:rPr lang="en-US" dirty="0"/>
              <a:t>Open AI</a:t>
            </a:r>
          </a:p>
          <a:p>
            <a:r>
              <a:rPr lang="en-US" dirty="0"/>
              <a:t>Azure Open AI</a:t>
            </a:r>
          </a:p>
          <a:p>
            <a:r>
              <a:rPr lang="en-US" dirty="0"/>
              <a:t>Azure Foundry Models</a:t>
            </a:r>
          </a:p>
          <a:p>
            <a:r>
              <a:rPr lang="en-US" dirty="0" err="1"/>
              <a:t>Ollama</a:t>
            </a:r>
            <a:endParaRPr lang="en-US" dirty="0"/>
          </a:p>
          <a:p>
            <a:r>
              <a:rPr lang="en-US" dirty="0"/>
              <a:t>Create your own provider</a:t>
            </a:r>
          </a:p>
          <a:p>
            <a:pPr lvl="1"/>
            <a:r>
              <a:rPr lang="en-US" dirty="0"/>
              <a:t>Anything using the Open AI protocol</a:t>
            </a:r>
          </a:p>
          <a:p>
            <a:pPr lvl="1"/>
            <a:r>
              <a:rPr lang="en-US" dirty="0"/>
              <a:t>Phi Silica</a:t>
            </a:r>
          </a:p>
          <a:p>
            <a:pPr lvl="1"/>
            <a:r>
              <a:rPr lang="en-US" dirty="0"/>
              <a:t>Onyx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1026" name="Picture 2" descr="openai-logo | Inteligencia Artificial en Educación">
            <a:extLst>
              <a:ext uri="{FF2B5EF4-FFF2-40B4-BE49-F238E27FC236}">
                <a16:creationId xmlns:a16="http://schemas.microsoft.com/office/drawing/2014/main" id="{0CAA1387-82A6-480C-34A0-76F414FCC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77457" y="1495228"/>
            <a:ext cx="444064" cy="44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E93D1DA-E08C-6F2C-BAF4-EA0784683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458" y="2064413"/>
            <a:ext cx="444063" cy="44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PT-4o Mini in Azure: Performance Comparison - SCHNEIDER IT MANAGEMENT">
            <a:extLst>
              <a:ext uri="{FF2B5EF4-FFF2-40B4-BE49-F238E27FC236}">
                <a16:creationId xmlns:a16="http://schemas.microsoft.com/office/drawing/2014/main" id="{9A540EF4-DEA8-2F19-DB56-E81AD304E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458" y="2642471"/>
            <a:ext cx="444063" cy="44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BC27FD-955F-06CB-4DC3-9F36642510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7458" y="3213823"/>
            <a:ext cx="444064" cy="444064"/>
          </a:xfrm>
          <a:prstGeom prst="rect">
            <a:avLst/>
          </a:prstGeom>
        </p:spPr>
      </p:pic>
      <p:pic>
        <p:nvPicPr>
          <p:cNvPr id="1036" name="Picture 12" descr="swiss army logo 10 free Cliparts | Download images on Clipground 2025">
            <a:extLst>
              <a:ext uri="{FF2B5EF4-FFF2-40B4-BE49-F238E27FC236}">
                <a16:creationId xmlns:a16="http://schemas.microsoft.com/office/drawing/2014/main" id="{731D6A7F-F78A-C504-A884-EAF95DE50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77457" y="3762053"/>
            <a:ext cx="473679" cy="473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16597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4B48D-DFE2-4381-CB48-8ADDFC358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do I choose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82F48-0053-F7AD-A6FD-A4EC94E5B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Low-Level: Writing directly to provider specific APIs and SDKs may be a good choice if you’re locked-in to a provider and want low-level control</a:t>
            </a:r>
          </a:p>
          <a:p>
            <a:endParaRPr lang="en-US" dirty="0"/>
          </a:p>
          <a:p>
            <a:r>
              <a:rPr lang="en-US" dirty="0"/>
              <a:t>Mid-Level: Using Microsoft.Extensions.AI may be a good choice for light weight, composable, abstract coding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High-Level: Using a high-level framework like Semantic Kernel may be a good choice for higher level tasks like building agent frameworks, doing orchestration, and using prompt templates</a:t>
            </a:r>
          </a:p>
        </p:txBody>
      </p:sp>
    </p:spTree>
    <p:extLst>
      <p:ext uri="{BB962C8B-B14F-4D97-AF65-F5344CB8AC3E}">
        <p14:creationId xmlns:p14="http://schemas.microsoft.com/office/powerpoint/2010/main" val="2994812631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49E73-7E31-DDCA-B5E2-21DDAE24D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I use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3F09D-ADEC-C5D6-6B1D-417D19919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IChatClient</a:t>
            </a:r>
            <a:endParaRPr lang="en-US" dirty="0"/>
          </a:p>
          <a:p>
            <a:r>
              <a:rPr lang="en-US" dirty="0" err="1"/>
              <a:t>IImageGenerator</a:t>
            </a:r>
            <a:endParaRPr lang="en-US" dirty="0"/>
          </a:p>
          <a:p>
            <a:r>
              <a:rPr lang="en-US" dirty="0" err="1"/>
              <a:t>IEmbeddingGenerator</a:t>
            </a:r>
            <a:endParaRPr lang="en-US" dirty="0"/>
          </a:p>
          <a:p>
            <a:r>
              <a:rPr lang="en-US" dirty="0"/>
              <a:t>Assistant, Audio, Streaming, </a:t>
            </a:r>
            <a:r>
              <a:rPr lang="en-US" dirty="0" err="1"/>
              <a:t>OpenTelemetry</a:t>
            </a:r>
            <a:r>
              <a:rPr lang="en-US" dirty="0"/>
              <a:t>, Logging, Caching, Chat History, Dependency Injection, Builders, etc.</a:t>
            </a:r>
          </a:p>
        </p:txBody>
      </p:sp>
    </p:spTree>
    <p:extLst>
      <p:ext uri="{BB962C8B-B14F-4D97-AF65-F5344CB8AC3E}">
        <p14:creationId xmlns:p14="http://schemas.microsoft.com/office/powerpoint/2010/main" val="371078276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69416B-4EA6-59C2-38DE-D60EC702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149482970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A1318-2B71-3F70-1803-273588613EF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Free Subscription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A2590-09D6-D033-25D2-70C805090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6747"/>
            <a:ext cx="10515600" cy="4116074"/>
          </a:xfrm>
        </p:spPr>
        <p:txBody>
          <a:bodyPr wrap="square">
            <a:noAutofit/>
          </a:bodyPr>
          <a:lstStyle/>
          <a:p>
            <a:pPr marL="0" indent="0">
              <a:lnSpc>
                <a:spcPct val="100000"/>
              </a:lnSpc>
              <a:spcAft>
                <a:spcPts val="2400"/>
              </a:spcAft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leading software development magazine,</a:t>
            </a:r>
            <a:b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written by expert developers for developers.</a:t>
            </a:r>
          </a:p>
          <a:p>
            <a:pPr marL="0" indent="0">
              <a:lnSpc>
                <a:spcPct val="100000"/>
              </a:lnSpc>
              <a:spcAft>
                <a:spcPts val="2400"/>
              </a:spcAft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All registered attendees will receive a</a:t>
            </a:r>
            <a:b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free digital subscription</a:t>
            </a: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to CODE Magazine!</a:t>
            </a:r>
          </a:p>
          <a:p>
            <a:pPr marL="0" indent="0">
              <a:lnSpc>
                <a:spcPct val="100000"/>
              </a:lnSpc>
              <a:spcAft>
                <a:spcPts val="2400"/>
              </a:spcAft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Share this link to our free subscription:</a:t>
            </a:r>
            <a:b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3200" b="1" u="sng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bit.ly/CP1025Subscribe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5A41BF-13C3-4D98-5765-BC99A4896D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572">
            <a:off x="8743467" y="3129403"/>
            <a:ext cx="5195269" cy="6726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D17BD9-D5B9-F251-0BD8-869353F9CE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1575145">
            <a:off x="9291684" y="4078298"/>
            <a:ext cx="5266251" cy="6818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71CFED-A5E9-191A-06C3-985D93773E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6277" y="1275566"/>
            <a:ext cx="3293125" cy="329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831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33333E-6 L -4.79167E-6 -0.2662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3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7.40741E-7 L 1.66667E-6 -0.2078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FEE26-243D-3894-9229-B0168C2BA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take the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7D044-ECFD-B1D5-4F13-EDFE2F08E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84723"/>
            <a:ext cx="10515600" cy="2728098"/>
          </a:xfrm>
        </p:spPr>
        <p:txBody>
          <a:bodyPr/>
          <a:lstStyle/>
          <a:p>
            <a:pPr marL="0" indent="0">
              <a:spcAft>
                <a:spcPts val="2400"/>
              </a:spcAft>
              <a:buNone/>
            </a:pPr>
            <a:r>
              <a:rPr lang="en-US" sz="3200" b="1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bit.ly/CP1025Survey</a:t>
            </a:r>
            <a:endParaRPr lang="en-US" sz="3200" b="1" u="sn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A342D5-88CD-162B-DE38-14C8ED6DE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9956" y="1343138"/>
            <a:ext cx="4964017" cy="496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932897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07B1846-7897-8820-17D6-4F95C878E3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8928100" cy="703263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AI Executive Briefings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1E1018B-60FA-F2E3-D1F5-706B339165D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462088"/>
            <a:ext cx="10515600" cy="4351337"/>
          </a:xfrm>
        </p:spPr>
        <p:txBody>
          <a:bodyPr wrap="square">
            <a:noAutofit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Check out our new Executive Briefing offer!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 can help with your AI needs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What does AI mean for you?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b="1" u="sng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codemag.com/AI</a:t>
            </a:r>
            <a:br>
              <a:rPr lang="en-US" sz="3200" b="1" u="sng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3200" b="1" u="sng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codemag.com/</a:t>
            </a:r>
            <a:r>
              <a:rPr lang="en-US" sz="3200" b="1" u="sng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ExecutiveBriefing</a:t>
            </a:r>
            <a:endParaRPr lang="en-US" sz="3200" b="1" u="sng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5E1299F-309B-71D0-5A9A-A0FF180EC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13" y="1607186"/>
            <a:ext cx="4684788" cy="4684788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014137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D050EA9-9AE8-7ABA-8900-C3B0120F0D4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CODE Staffing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937BB60-E75B-ABDB-17B9-FD0A88846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wrap="square">
            <a:noAutofit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Disrupting the world of staffing!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Giving our customers the ability to have</a:t>
            </a:r>
            <a:b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staff on par with Silicon Valley companies …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… and our employees a work environment</a:t>
            </a:r>
            <a:b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a bleeding-edge tech company with</a:t>
            </a:r>
            <a:b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</a:t>
            </a: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industry leading benefits!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b="1" u="sng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codestaffing.com</a:t>
            </a:r>
            <a:endParaRPr lang="en-US" sz="3200" b="1" u="sng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9AA5E9E9-C083-231F-C56A-C59FBA6B9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9753">
            <a:off x="5843962" y="1868833"/>
            <a:ext cx="6467577" cy="646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164732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3E177C10-324E-EBC1-F8D2-35E9EA7ED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937" y="622314"/>
            <a:ext cx="4288122" cy="357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889837A-B7B1-C067-9208-180483B6680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4440238"/>
            <a:ext cx="9998075" cy="17700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 NEED YOU!</a:t>
            </a:r>
          </a:p>
          <a:p>
            <a:pPr marL="0" indent="0" algn="ctr">
              <a:buNone/>
            </a:pPr>
            <a:r>
              <a:rPr lang="en-US" sz="3200" b="1" u="sng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codestaffing.com/careers</a:t>
            </a:r>
            <a:endParaRPr lang="en-US" sz="3200" b="1" u="sng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0897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creenshot of a website&#10;&#10;Description automatically generated">
            <a:extLst>
              <a:ext uri="{FF2B5EF4-FFF2-40B4-BE49-F238E27FC236}">
                <a16:creationId xmlns:a16="http://schemas.microsoft.com/office/drawing/2014/main" id="{6247A74A-7498-47C6-9D89-70A0F359D8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84"/>
          <a:stretch/>
        </p:blipFill>
        <p:spPr>
          <a:xfrm>
            <a:off x="0" y="3306566"/>
            <a:ext cx="12192000" cy="3551434"/>
          </a:xfrm>
          <a:prstGeom prst="rect">
            <a:avLst/>
          </a:prstGeom>
          <a:gradFill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  <a:effectLst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5E702C2-E0CF-D5AC-62D6-CD6F1404435F}"/>
              </a:ext>
            </a:extLst>
          </p:cNvPr>
          <p:cNvSpPr/>
          <p:nvPr/>
        </p:nvSpPr>
        <p:spPr>
          <a:xfrm>
            <a:off x="9821706" y="6455833"/>
            <a:ext cx="2192493" cy="402167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163C6A-AFA9-429F-5993-1B493123CA3F}"/>
              </a:ext>
            </a:extLst>
          </p:cNvPr>
          <p:cNvSpPr/>
          <p:nvPr/>
        </p:nvSpPr>
        <p:spPr>
          <a:xfrm>
            <a:off x="3092704" y="4018788"/>
            <a:ext cx="6646706" cy="1460334"/>
          </a:xfrm>
          <a:prstGeom prst="rect">
            <a:avLst/>
          </a:pr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solidFill>
                  <a:prstClr val="black"/>
                </a:solidFill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06EEDDE4-E251-AC30-750A-0BABC6E52D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100" y="1460334"/>
            <a:ext cx="3733800" cy="8297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665997-6EA1-11E7-B987-2907C9C974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6308" y="6363487"/>
            <a:ext cx="3105583" cy="27626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7382116-953A-1E04-C4A0-BAB4C969A5E6}"/>
              </a:ext>
            </a:extLst>
          </p:cNvPr>
          <p:cNvSpPr/>
          <p:nvPr/>
        </p:nvSpPr>
        <p:spPr>
          <a:xfrm>
            <a:off x="0" y="3306566"/>
            <a:ext cx="12192000" cy="3551434"/>
          </a:xfrm>
          <a:prstGeom prst="rect">
            <a:avLst/>
          </a:prstGeom>
          <a:gradFill>
            <a:gsLst>
              <a:gs pos="0">
                <a:srgbClr val="1F4E79"/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0FE9F81-5AAE-A622-0B67-BE2CC1D4D75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24400" y="2838450"/>
            <a:ext cx="7467600" cy="2620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Subscribe and “ring that bell”</a:t>
            </a:r>
          </a:p>
          <a:p>
            <a:pPr marL="0" indent="0" algn="ctr">
              <a:buNone/>
            </a:pPr>
            <a:r>
              <a:rPr lang="en-US" sz="3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 never miss any of our content!</a:t>
            </a:r>
          </a:p>
          <a:p>
            <a:pPr marL="0" indent="0" algn="ctr">
              <a:buNone/>
            </a:pPr>
            <a:endParaRPr lang="en-US" sz="3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 algn="ctr">
              <a:buNone/>
            </a:pPr>
            <a:r>
              <a:rPr lang="en-US" sz="3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youtube.com/codemag</a:t>
            </a:r>
            <a:endParaRPr lang="en-US" sz="32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9118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247A74A-7498-47C6-9D89-70A0F359D8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8" t="1938" r="-122" b="35533"/>
          <a:stretch/>
        </p:blipFill>
        <p:spPr>
          <a:xfrm>
            <a:off x="1066800" y="2238544"/>
            <a:ext cx="10058400" cy="3474720"/>
          </a:xfrm>
          <a:prstGeom prst="rect">
            <a:avLst/>
          </a:prstGeom>
          <a:gradFill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</a:gradFill>
          <a:effectLst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153A00-695F-4BCC-4C72-E4A7BAFA0961}"/>
              </a:ext>
            </a:extLst>
          </p:cNvPr>
          <p:cNvSpPr txBox="1"/>
          <p:nvPr/>
        </p:nvSpPr>
        <p:spPr>
          <a:xfrm>
            <a:off x="4532452" y="6076538"/>
            <a:ext cx="6893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www.linkedin.com/company/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code-magazine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6F29AF-422E-21F2-47B3-18408AC1B547}"/>
              </a:ext>
            </a:extLst>
          </p:cNvPr>
          <p:cNvSpPr txBox="1"/>
          <p:nvPr/>
        </p:nvSpPr>
        <p:spPr>
          <a:xfrm>
            <a:off x="904755" y="1036375"/>
            <a:ext cx="68039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 the first to know about our webinars, workshops, and live events!</a:t>
            </a:r>
          </a:p>
        </p:txBody>
      </p:sp>
      <p:pic>
        <p:nvPicPr>
          <p:cNvPr id="1026" name="Picture 2" descr="Linkedin logo white - hackgai">
            <a:extLst>
              <a:ext uri="{FF2B5EF4-FFF2-40B4-BE49-F238E27FC236}">
                <a16:creationId xmlns:a16="http://schemas.microsoft.com/office/drawing/2014/main" id="{5686C6E6-B515-365E-D282-FA3E439208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01" b="27659"/>
          <a:stretch/>
        </p:blipFill>
        <p:spPr bwMode="auto">
          <a:xfrm>
            <a:off x="1357132" y="2423860"/>
            <a:ext cx="2157417" cy="5623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F6E49703-DBC4-73ED-4719-72245B236757}"/>
              </a:ext>
            </a:extLst>
          </p:cNvPr>
          <p:cNvSpPr txBox="1">
            <a:spLocks/>
          </p:cNvSpPr>
          <p:nvPr/>
        </p:nvSpPr>
        <p:spPr>
          <a:xfrm>
            <a:off x="904755" y="5961326"/>
            <a:ext cx="2995913" cy="763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Follow us! </a:t>
            </a:r>
          </a:p>
        </p:txBody>
      </p:sp>
    </p:spTree>
    <p:extLst>
      <p:ext uri="{BB962C8B-B14F-4D97-AF65-F5344CB8AC3E}">
        <p14:creationId xmlns:p14="http://schemas.microsoft.com/office/powerpoint/2010/main" val="1745946054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A1D1A-D03A-417E-9480-1D6C063C60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429000"/>
            <a:ext cx="9144000" cy="1891556"/>
          </a:xfrm>
        </p:spPr>
        <p:txBody>
          <a:bodyPr/>
          <a:lstStyle/>
          <a:p>
            <a:r>
              <a:rPr lang="en-US" dirty="0"/>
              <a:t>Please fill out the survey!</a:t>
            </a:r>
          </a:p>
        </p:txBody>
      </p:sp>
    </p:spTree>
    <p:extLst>
      <p:ext uri="{BB962C8B-B14F-4D97-AF65-F5344CB8AC3E}">
        <p14:creationId xmlns:p14="http://schemas.microsoft.com/office/powerpoint/2010/main" val="200394823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45D64-BE25-55A0-A5F2-B78BF7141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Our Next CODE Presents: Nov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43076-2C3E-1866-7E68-BB291D35B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2065"/>
            <a:ext cx="10515600" cy="3750756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/>
              <a:t>AI-Assisted Greenfield Software Development: Building an Academic Management System from Concept to Production</a:t>
            </a:r>
          </a:p>
          <a:p>
            <a:pPr marL="0" indent="0">
              <a:buNone/>
            </a:pPr>
            <a:endParaRPr lang="en-US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US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en-US" sz="3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https://codemag.com/event/CP-11-2025</a:t>
            </a:r>
            <a:r>
              <a:rPr 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5634731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584E9-2E00-14E1-1A29-58C399E608EC}"/>
              </a:ext>
            </a:extLst>
          </p:cNvPr>
          <p:cNvSpPr txBox="1">
            <a:spLocks/>
          </p:cNvSpPr>
          <p:nvPr/>
        </p:nvSpPr>
        <p:spPr>
          <a:xfrm>
            <a:off x="838200" y="1663700"/>
            <a:ext cx="10515600" cy="208482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Q&amp;A</a:t>
            </a:r>
          </a:p>
          <a:p>
            <a:pPr algn="ctr"/>
            <a:endParaRPr lang="en-US" sz="4300" b="1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en-US" sz="43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Contact us with questions!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1020B1-5E48-DEB2-3BA8-F3C0F48DB8EA}"/>
              </a:ext>
            </a:extLst>
          </p:cNvPr>
          <p:cNvSpPr txBox="1">
            <a:spLocks/>
          </p:cNvSpPr>
          <p:nvPr/>
        </p:nvSpPr>
        <p:spPr>
          <a:xfrm>
            <a:off x="1013952" y="4344072"/>
            <a:ext cx="4472447" cy="18640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CODE Contact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codemag.com</a:t>
            </a:r>
            <a:b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info@codemag.com</a:t>
            </a:r>
            <a:b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facebook.com/codemag</a:t>
            </a:r>
            <a:b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18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twitter.com/codemagazine</a:t>
            </a:r>
            <a:endParaRPr lang="en-US" sz="180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1CE1901-0EE7-2B78-EEE2-58FE6EE08975}"/>
              </a:ext>
            </a:extLst>
          </p:cNvPr>
          <p:cNvSpPr txBox="1">
            <a:spLocks/>
          </p:cNvSpPr>
          <p:nvPr/>
        </p:nvSpPr>
        <p:spPr>
          <a:xfrm>
            <a:off x="6705603" y="4344072"/>
            <a:ext cx="4472447" cy="18640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Presenter Contact</a:t>
            </a:r>
          </a:p>
          <a:p>
            <a:pPr marL="0" indent="0" algn="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u="sng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myeager@codemag.com</a:t>
            </a:r>
            <a:endParaRPr lang="en-US" sz="1800" u="sng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62177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efault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DE Slide Template.potx" id="{2543B8F1-3D2C-44FD-A6E6-1D4F0122E29B}" vid="{D5752659-B67B-4540-BB44-4A9A7E006405}"/>
    </a:ext>
  </a:extLst>
</a:theme>
</file>

<file path=ppt/theme/theme2.xml><?xml version="1.0" encoding="utf-8"?>
<a:theme xmlns:a="http://schemas.openxmlformats.org/drawingml/2006/main" name="State of A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DE Slide Template.potx" id="{2543B8F1-3D2C-44FD-A6E6-1D4F0122E29B}" vid="{A869F426-C2EF-4AF3-93F6-2EC479E8223F}"/>
    </a:ext>
  </a:extLst>
</a:theme>
</file>

<file path=ppt/theme/theme3.xml><?xml version="1.0" encoding="utf-8"?>
<a:theme xmlns:a="http://schemas.openxmlformats.org/drawingml/2006/main" name="State of .N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DE Slide Template.potx" id="{2543B8F1-3D2C-44FD-A6E6-1D4F0122E29B}" vid="{F2DC2017-7CC2-411A-8EED-C5D873654952}"/>
    </a:ext>
  </a:extLst>
</a:theme>
</file>

<file path=ppt/theme/theme4.xml><?xml version="1.0" encoding="utf-8"?>
<a:theme xmlns:a="http://schemas.openxmlformats.org/drawingml/2006/main" name="CODE Pres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DE Slide Template.potx" id="{2543B8F1-3D2C-44FD-A6E6-1D4F0122E29B}" vid="{362A8A19-D4B4-4C59-BE34-B4C3EF9D51E5}"/>
    </a:ext>
  </a:extLst>
</a:theme>
</file>

<file path=ppt/theme/theme5.xml><?xml version="1.0" encoding="utf-8"?>
<a:theme xmlns:a="http://schemas.openxmlformats.org/drawingml/2006/main" name="CODE Consult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DE Slide Template.potx" id="{2543B8F1-3D2C-44FD-A6E6-1D4F0122E29B}" vid="{2578ADD9-0EF8-47E6-8257-AC63E976BA5C}"/>
    </a:ext>
  </a:extLst>
</a:theme>
</file>

<file path=ppt/theme/theme6.xml><?xml version="1.0" encoding="utf-8"?>
<a:theme xmlns:a="http://schemas.openxmlformats.org/drawingml/2006/main" name="CODE Staff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DE Slide Template.potx" id="{2543B8F1-3D2C-44FD-A6E6-1D4F0122E29B}" vid="{8CAA7E23-DEFC-41FB-9C13-2FB8FB16ACBE}"/>
    </a:ext>
  </a:extLst>
</a:theme>
</file>

<file path=ppt/theme/theme7.xml><?xml version="1.0" encoding="utf-8"?>
<a:theme xmlns:a="http://schemas.openxmlformats.org/drawingml/2006/main" name="CODE Train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DE Slide Template.potx" id="{2543B8F1-3D2C-44FD-A6E6-1D4F0122E29B}" vid="{171B9219-0132-48DE-BC86-28B0B2B97A98}"/>
    </a:ext>
  </a:extLst>
</a:theme>
</file>

<file path=ppt/theme/theme8.xml><?xml version="1.0" encoding="utf-8"?>
<a:theme xmlns:a="http://schemas.openxmlformats.org/drawingml/2006/main" name="CODE Magazin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DE Slide Template.potx" id="{2543B8F1-3D2C-44FD-A6E6-1D4F0122E29B}" vid="{8B7945B5-520B-4BEC-94DC-2D7D878A284B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9f948e-1aab-48b8-a9c0-8d75b91a9c02" xsi:nil="true"/>
    <lcf76f155ced4ddcb4097134ff3c332f xmlns="6825521c-5c46-4303-bee9-36736f0bcc8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7004330F6D8B418A43481AAFC77453" ma:contentTypeVersion="11" ma:contentTypeDescription="Create a new document." ma:contentTypeScope="" ma:versionID="a553cd1e91d4ed4e4b4e68b986b3777a">
  <xsd:schema xmlns:xsd="http://www.w3.org/2001/XMLSchema" xmlns:xs="http://www.w3.org/2001/XMLSchema" xmlns:p="http://schemas.microsoft.com/office/2006/metadata/properties" xmlns:ns2="6825521c-5c46-4303-bee9-36736f0bcc89" xmlns:ns3="c09f948e-1aab-48b8-a9c0-8d75b91a9c02" targetNamespace="http://schemas.microsoft.com/office/2006/metadata/properties" ma:root="true" ma:fieldsID="8405c573feb452d1cc24567bb097e92b" ns2:_="" ns3:_="">
    <xsd:import namespace="6825521c-5c46-4303-bee9-36736f0bcc89"/>
    <xsd:import namespace="c09f948e-1aab-48b8-a9c0-8d75b91a9c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5521c-5c46-4303-bee9-36736f0bcc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93377a4a-4c81-44ab-ac96-2fc685daae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9f948e-1aab-48b8-a9c0-8d75b91a9c02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cd61c9b3-202b-426e-a49f-1a59737401c2}" ma:internalName="TaxCatchAll" ma:showField="CatchAllData" ma:web="c09f948e-1aab-48b8-a9c0-8d75b91a9c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E28247-2048-4F9E-B077-51A8ACA44A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5A8386-B47F-46E3-B317-9133D59AE7A7}">
  <ds:schemaRefs>
    <ds:schemaRef ds:uri="http://schemas.microsoft.com/office/2006/metadata/properties"/>
    <ds:schemaRef ds:uri="http://schemas.microsoft.com/office/infopath/2007/PartnerControls"/>
    <ds:schemaRef ds:uri="c09f948e-1aab-48b8-a9c0-8d75b91a9c02"/>
    <ds:schemaRef ds:uri="6825521c-5c46-4303-bee9-36736f0bcc89"/>
  </ds:schemaRefs>
</ds:datastoreItem>
</file>

<file path=customXml/itemProps3.xml><?xml version="1.0" encoding="utf-8"?>
<ds:datastoreItem xmlns:ds="http://schemas.openxmlformats.org/officeDocument/2006/customXml" ds:itemID="{168BC360-EFEA-487E-B71F-DA0B6624A4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25521c-5c46-4303-bee9-36736f0bcc89"/>
    <ds:schemaRef ds:uri="c09f948e-1aab-48b8-a9c0-8d75b91a9c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CODE Slide Template</Template>
  <TotalTime>121</TotalTime>
  <Words>563</Words>
  <Application>Microsoft Office PowerPoint</Application>
  <PresentationFormat>Widescreen</PresentationFormat>
  <Paragraphs>94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Calibri</vt:lpstr>
      <vt:lpstr>Noto Sans</vt:lpstr>
      <vt:lpstr>Victor Mono</vt:lpstr>
      <vt:lpstr>Default Slides</vt:lpstr>
      <vt:lpstr>State of AI</vt:lpstr>
      <vt:lpstr>State of .NET</vt:lpstr>
      <vt:lpstr>CODE Presents</vt:lpstr>
      <vt:lpstr>CODE Consulting</vt:lpstr>
      <vt:lpstr>CODE Staffing</vt:lpstr>
      <vt:lpstr>CODE Training</vt:lpstr>
      <vt:lpstr>CODE Magazine</vt:lpstr>
      <vt:lpstr>Building AI Solutions with Microsoft.Extensions.AI</vt:lpstr>
      <vt:lpstr>Mike Yeager</vt:lpstr>
      <vt:lpstr>PowerPoint Presentation</vt:lpstr>
      <vt:lpstr>Agenda</vt:lpstr>
      <vt:lpstr>What is Microsoft.Extensions.AI?</vt:lpstr>
      <vt:lpstr>NuGet Packages</vt:lpstr>
      <vt:lpstr>Why do I care?</vt:lpstr>
      <vt:lpstr>Which providers does it support?</vt:lpstr>
      <vt:lpstr>When do I choose it?</vt:lpstr>
      <vt:lpstr>How do I use it?</vt:lpstr>
      <vt:lpstr>Demo</vt:lpstr>
      <vt:lpstr>Free Subscription</vt:lpstr>
      <vt:lpstr>Please take the survey</vt:lpstr>
      <vt:lpstr>AI Executive Briefings</vt:lpstr>
      <vt:lpstr>CODE Staffing</vt:lpstr>
      <vt:lpstr>PowerPoint Presentation</vt:lpstr>
      <vt:lpstr>PowerPoint Presentation</vt:lpstr>
      <vt:lpstr>PowerPoint Presentation</vt:lpstr>
      <vt:lpstr>Please fill out the survey!</vt:lpstr>
      <vt:lpstr>Our Next CODE Presents: Nov 12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Mike Yeager</dc:creator>
  <cp:lastModifiedBy>Mike Yeager</cp:lastModifiedBy>
  <cp:revision>13</cp:revision>
  <dcterms:created xsi:type="dcterms:W3CDTF">2025-09-17T17:13:22Z</dcterms:created>
  <dcterms:modified xsi:type="dcterms:W3CDTF">2025-09-30T22:00:47Z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0x010100587004330F6D8B418A43481AAFC77453</vt:lpwstr>
  </property>
</Properties>
</file>