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  <p:sldMasterId id="2147483690" r:id="rId3"/>
    <p:sldMasterId id="2147483699" r:id="rId4"/>
    <p:sldMasterId id="2147483708" r:id="rId5"/>
    <p:sldMasterId id="2147483717" r:id="rId6"/>
    <p:sldMasterId id="2147483726" r:id="rId7"/>
  </p:sldMasterIdLst>
  <p:notesMasterIdLst>
    <p:notesMasterId r:id="rId26"/>
  </p:notesMasterIdLst>
  <p:sldIdLst>
    <p:sldId id="256" r:id="rId8"/>
    <p:sldId id="257" r:id="rId9"/>
    <p:sldId id="269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70" r:id="rId20"/>
    <p:sldId id="268" r:id="rId21"/>
    <p:sldId id="272" r:id="rId22"/>
    <p:sldId id="273" r:id="rId23"/>
    <p:sldId id="271" r:id="rId24"/>
    <p:sldId id="26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F77FF0-0B7D-4012-A06D-B1605FECFD54}" v="2" dt="2025-09-09T18:33:27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5" autoAdjust="0"/>
    <p:restoredTop sz="86449" autoAdjust="0"/>
  </p:normalViewPr>
  <p:slideViewPr>
    <p:cSldViewPr snapToGrid="0">
      <p:cViewPr varScale="1">
        <p:scale>
          <a:sx n="129" d="100"/>
          <a:sy n="129" d="100"/>
        </p:scale>
        <p:origin x="3768" y="3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Ruthruff" userId="ff11a8e2-a76c-4c96-be4c-3da7c40e1389" providerId="ADAL" clId="{B28AC8C0-0AC2-4EAE-AA0E-16DEB52DE6F1}"/>
    <pc:docChg chg="undo custSel addSld delSld modSld">
      <pc:chgData name="Erik Ruthruff" userId="ff11a8e2-a76c-4c96-be4c-3da7c40e1389" providerId="ADAL" clId="{B28AC8C0-0AC2-4EAE-AA0E-16DEB52DE6F1}" dt="2025-09-09T18:49:15.919" v="119" actId="1076"/>
      <pc:docMkLst>
        <pc:docMk/>
      </pc:docMkLst>
      <pc:sldChg chg="modSp modTransition">
        <pc:chgData name="Erik Ruthruff" userId="ff11a8e2-a76c-4c96-be4c-3da7c40e1389" providerId="ADAL" clId="{B28AC8C0-0AC2-4EAE-AA0E-16DEB52DE6F1}" dt="2025-09-09T18:27:11.918" v="0"/>
        <pc:sldMkLst>
          <pc:docMk/>
          <pc:sldMk cId="840417052" sldId="256"/>
        </pc:sldMkLst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840417052" sldId="256"/>
            <ac:spMk id="2" creationId="{7208E7C1-3000-A231-1CE4-9D3FE49E2F29}"/>
          </ac:spMkLst>
        </pc:spChg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840417052" sldId="256"/>
            <ac:spMk id="3" creationId="{2991A1BE-05D1-C3FE-7C4F-26DEE758B570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4:58.106" v="111" actId="20577"/>
        <pc:sldMkLst>
          <pc:docMk/>
          <pc:sldMk cId="3390669057" sldId="257"/>
        </pc:sldMkLst>
        <pc:spChg chg="mod">
          <ac:chgData name="Erik Ruthruff" userId="ff11a8e2-a76c-4c96-be4c-3da7c40e1389" providerId="ADAL" clId="{B28AC8C0-0AC2-4EAE-AA0E-16DEB52DE6F1}" dt="2025-09-09T18:27:53.544" v="12" actId="27636"/>
          <ac:spMkLst>
            <pc:docMk/>
            <pc:sldMk cId="3390669057" sldId="257"/>
            <ac:spMk id="2" creationId="{16BFAD1C-AF3D-B95C-E3B8-50EACE609DA8}"/>
          </ac:spMkLst>
        </pc:spChg>
        <pc:spChg chg="mod">
          <ac:chgData name="Erik Ruthruff" userId="ff11a8e2-a76c-4c96-be4c-3da7c40e1389" providerId="ADAL" clId="{B28AC8C0-0AC2-4EAE-AA0E-16DEB52DE6F1}" dt="2025-09-09T18:44:58.106" v="111" actId="20577"/>
          <ac:spMkLst>
            <pc:docMk/>
            <pc:sldMk cId="3390669057" sldId="257"/>
            <ac:spMk id="3" creationId="{1676A409-45EF-D714-1DBF-98F18C3F738F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5:20.852" v="112" actId="113"/>
        <pc:sldMkLst>
          <pc:docMk/>
          <pc:sldMk cId="1076019380" sldId="258"/>
        </pc:sldMkLst>
        <pc:spChg chg="mod">
          <ac:chgData name="Erik Ruthruff" userId="ff11a8e2-a76c-4c96-be4c-3da7c40e1389" providerId="ADAL" clId="{B28AC8C0-0AC2-4EAE-AA0E-16DEB52DE6F1}" dt="2025-09-09T18:28:13.059" v="14" actId="27636"/>
          <ac:spMkLst>
            <pc:docMk/>
            <pc:sldMk cId="1076019380" sldId="258"/>
            <ac:spMk id="2" creationId="{DC3C630D-7251-CC71-864B-489F8024EC83}"/>
          </ac:spMkLst>
        </pc:spChg>
        <pc:spChg chg="mod">
          <ac:chgData name="Erik Ruthruff" userId="ff11a8e2-a76c-4c96-be4c-3da7c40e1389" providerId="ADAL" clId="{B28AC8C0-0AC2-4EAE-AA0E-16DEB52DE6F1}" dt="2025-09-09T18:45:20.852" v="112" actId="113"/>
          <ac:spMkLst>
            <pc:docMk/>
            <pc:sldMk cId="1076019380" sldId="258"/>
            <ac:spMk id="3" creationId="{574D03FB-E538-8AF0-A028-1DFA3D69D0E9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27:12.077" v="1" actId="27636"/>
        <pc:sldMkLst>
          <pc:docMk/>
          <pc:sldMk cId="3524695921" sldId="259"/>
        </pc:sldMkLst>
        <pc:spChg chg="mod">
          <ac:chgData name="Erik Ruthruff" userId="ff11a8e2-a76c-4c96-be4c-3da7c40e1389" providerId="ADAL" clId="{B28AC8C0-0AC2-4EAE-AA0E-16DEB52DE6F1}" dt="2025-09-09T18:27:12.077" v="1" actId="27636"/>
          <ac:spMkLst>
            <pc:docMk/>
            <pc:sldMk cId="3524695921" sldId="259"/>
            <ac:spMk id="2" creationId="{0E3D9009-6416-D6E6-E544-A9C379711E4F}"/>
          </ac:spMkLst>
        </pc:spChg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3524695921" sldId="259"/>
            <ac:spMk id="3" creationId="{53D71A27-0D7D-BDDB-BCD0-29EEFD18CAC8}"/>
          </ac:spMkLst>
        </pc:spChg>
      </pc:sldChg>
      <pc:sldChg chg="addSp modSp mod modTransition">
        <pc:chgData name="Erik Ruthruff" userId="ff11a8e2-a76c-4c96-be4c-3da7c40e1389" providerId="ADAL" clId="{B28AC8C0-0AC2-4EAE-AA0E-16DEB52DE6F1}" dt="2025-09-09T18:38:51.123" v="65" actId="14100"/>
        <pc:sldMkLst>
          <pc:docMk/>
          <pc:sldMk cId="3179255648" sldId="260"/>
        </pc:sldMkLst>
        <pc:spChg chg="mod">
          <ac:chgData name="Erik Ruthruff" userId="ff11a8e2-a76c-4c96-be4c-3da7c40e1389" providerId="ADAL" clId="{B28AC8C0-0AC2-4EAE-AA0E-16DEB52DE6F1}" dt="2025-09-09T18:29:17.531" v="20" actId="1076"/>
          <ac:spMkLst>
            <pc:docMk/>
            <pc:sldMk cId="3179255648" sldId="260"/>
            <ac:spMk id="2" creationId="{0BB5BA54-9775-75A3-5C0D-9A76A00058C5}"/>
          </ac:spMkLst>
        </pc:spChg>
        <pc:spChg chg="add mod ord">
          <ac:chgData name="Erik Ruthruff" userId="ff11a8e2-a76c-4c96-be4c-3da7c40e1389" providerId="ADAL" clId="{B28AC8C0-0AC2-4EAE-AA0E-16DEB52DE6F1}" dt="2025-09-09T18:37:46.890" v="60" actId="167"/>
          <ac:spMkLst>
            <pc:docMk/>
            <pc:sldMk cId="3179255648" sldId="260"/>
            <ac:spMk id="3" creationId="{EA1B1BE1-9BE3-DE41-9128-A87F687D2E8A}"/>
          </ac:spMkLst>
        </pc:spChg>
        <pc:spChg chg="mod">
          <ac:chgData name="Erik Ruthruff" userId="ff11a8e2-a76c-4c96-be4c-3da7c40e1389" providerId="ADAL" clId="{B28AC8C0-0AC2-4EAE-AA0E-16DEB52DE6F1}" dt="2025-09-09T18:38:27.871" v="62" actId="34807"/>
          <ac:spMkLst>
            <pc:docMk/>
            <pc:sldMk cId="3179255648" sldId="260"/>
            <ac:spMk id="6" creationId="{45D49D98-1D27-2729-7609-6761FAA93B8F}"/>
          </ac:spMkLst>
        </pc:spChg>
        <pc:picChg chg="mod">
          <ac:chgData name="Erik Ruthruff" userId="ff11a8e2-a76c-4c96-be4c-3da7c40e1389" providerId="ADAL" clId="{B28AC8C0-0AC2-4EAE-AA0E-16DEB52DE6F1}" dt="2025-09-09T18:38:51.123" v="65" actId="14100"/>
          <ac:picMkLst>
            <pc:docMk/>
            <pc:sldMk cId="3179255648" sldId="260"/>
            <ac:picMk id="5" creationId="{65235F12-7BCF-2837-70B2-0CF2C6781C12}"/>
          </ac:picMkLst>
        </pc:picChg>
      </pc:sldChg>
      <pc:sldChg chg="modSp mod modTransition">
        <pc:chgData name="Erik Ruthruff" userId="ff11a8e2-a76c-4c96-be4c-3da7c40e1389" providerId="ADAL" clId="{B28AC8C0-0AC2-4EAE-AA0E-16DEB52DE6F1}" dt="2025-09-09T18:27:12.087" v="2" actId="27636"/>
        <pc:sldMkLst>
          <pc:docMk/>
          <pc:sldMk cId="4014821523" sldId="261"/>
        </pc:sldMkLst>
        <pc:spChg chg="mod">
          <ac:chgData name="Erik Ruthruff" userId="ff11a8e2-a76c-4c96-be4c-3da7c40e1389" providerId="ADAL" clId="{B28AC8C0-0AC2-4EAE-AA0E-16DEB52DE6F1}" dt="2025-09-09T18:27:12.087" v="2" actId="27636"/>
          <ac:spMkLst>
            <pc:docMk/>
            <pc:sldMk cId="4014821523" sldId="261"/>
            <ac:spMk id="2" creationId="{E4D1653E-7D7F-8720-06D2-6D316001E488}"/>
          </ac:spMkLst>
        </pc:spChg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4014821523" sldId="261"/>
            <ac:spMk id="3" creationId="{01B1ADCA-14DF-B703-F4DF-54E02232B639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7:44.411" v="115" actId="14100"/>
        <pc:sldMkLst>
          <pc:docMk/>
          <pc:sldMk cId="3770687122" sldId="262"/>
        </pc:sldMkLst>
        <pc:spChg chg="mod">
          <ac:chgData name="Erik Ruthruff" userId="ff11a8e2-a76c-4c96-be4c-3da7c40e1389" providerId="ADAL" clId="{B28AC8C0-0AC2-4EAE-AA0E-16DEB52DE6F1}" dt="2025-09-09T18:47:44.411" v="115" actId="14100"/>
          <ac:spMkLst>
            <pc:docMk/>
            <pc:sldMk cId="3770687122" sldId="262"/>
            <ac:spMk id="2" creationId="{58C13AD9-C949-CAF8-AFA8-E2A9E9116D5F}"/>
          </ac:spMkLst>
        </pc:spChg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3770687122" sldId="262"/>
            <ac:spMk id="3" creationId="{BFDF1B73-2358-0B70-79A9-D619E873D9B0}"/>
          </ac:spMkLst>
        </pc:spChg>
      </pc:sldChg>
      <pc:sldChg chg="modSp modTransition">
        <pc:chgData name="Erik Ruthruff" userId="ff11a8e2-a76c-4c96-be4c-3da7c40e1389" providerId="ADAL" clId="{B28AC8C0-0AC2-4EAE-AA0E-16DEB52DE6F1}" dt="2025-09-09T18:27:11.918" v="0"/>
        <pc:sldMkLst>
          <pc:docMk/>
          <pc:sldMk cId="1192880949" sldId="263"/>
        </pc:sldMkLst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1192880949" sldId="263"/>
            <ac:spMk id="2" creationId="{FBABA924-585F-1A74-1FBB-344D2EBD663F}"/>
          </ac:spMkLst>
        </pc:spChg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1192880949" sldId="263"/>
            <ac:spMk id="3" creationId="{35447D54-1684-9F9F-E3C5-BD1D9D3B95E8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27:12.092" v="4" actId="27636"/>
        <pc:sldMkLst>
          <pc:docMk/>
          <pc:sldMk cId="1892649113" sldId="264"/>
        </pc:sldMkLst>
        <pc:spChg chg="mod">
          <ac:chgData name="Erik Ruthruff" userId="ff11a8e2-a76c-4c96-be4c-3da7c40e1389" providerId="ADAL" clId="{B28AC8C0-0AC2-4EAE-AA0E-16DEB52DE6F1}" dt="2025-09-09T18:27:12.092" v="4" actId="27636"/>
          <ac:spMkLst>
            <pc:docMk/>
            <pc:sldMk cId="1892649113" sldId="264"/>
            <ac:spMk id="2" creationId="{F26FDF93-6239-CC4C-D4C8-C7920E10BA9D}"/>
          </ac:spMkLst>
        </pc:spChg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1892649113" sldId="264"/>
            <ac:spMk id="3" creationId="{2E6A835B-AFF0-E2DA-8568-D362EFF98D77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1:54.445" v="82" actId="2710"/>
        <pc:sldMkLst>
          <pc:docMk/>
          <pc:sldMk cId="1375718509" sldId="265"/>
        </pc:sldMkLst>
        <pc:spChg chg="mod">
          <ac:chgData name="Erik Ruthruff" userId="ff11a8e2-a76c-4c96-be4c-3da7c40e1389" providerId="ADAL" clId="{B28AC8C0-0AC2-4EAE-AA0E-16DEB52DE6F1}" dt="2025-09-09T18:27:12.092" v="5" actId="27636"/>
          <ac:spMkLst>
            <pc:docMk/>
            <pc:sldMk cId="1375718509" sldId="265"/>
            <ac:spMk id="2" creationId="{027D7B9E-8099-6AC8-B2AB-3EE0052E2F0D}"/>
          </ac:spMkLst>
        </pc:spChg>
        <pc:spChg chg="mod">
          <ac:chgData name="Erik Ruthruff" userId="ff11a8e2-a76c-4c96-be4c-3da7c40e1389" providerId="ADAL" clId="{B28AC8C0-0AC2-4EAE-AA0E-16DEB52DE6F1}" dt="2025-09-09T18:41:54.445" v="82" actId="2710"/>
          <ac:spMkLst>
            <pc:docMk/>
            <pc:sldMk cId="1375718509" sldId="265"/>
            <ac:spMk id="3" creationId="{6D0967E0-487D-39DD-0B6B-72F379E58A65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27:12.092" v="6" actId="27636"/>
        <pc:sldMkLst>
          <pc:docMk/>
          <pc:sldMk cId="1885003933" sldId="266"/>
        </pc:sldMkLst>
        <pc:spChg chg="mod">
          <ac:chgData name="Erik Ruthruff" userId="ff11a8e2-a76c-4c96-be4c-3da7c40e1389" providerId="ADAL" clId="{B28AC8C0-0AC2-4EAE-AA0E-16DEB52DE6F1}" dt="2025-09-09T18:27:12.092" v="6" actId="27636"/>
          <ac:spMkLst>
            <pc:docMk/>
            <pc:sldMk cId="1885003933" sldId="266"/>
            <ac:spMk id="2" creationId="{16A17039-FA1F-C890-124A-D3D61032B61C}"/>
          </ac:spMkLst>
        </pc:spChg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1885003933" sldId="266"/>
            <ac:spMk id="3" creationId="{85CE30E0-7FD1-CBD1-0F74-6EE47A94205C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2:27.930" v="83" actId="13926"/>
        <pc:sldMkLst>
          <pc:docMk/>
          <pc:sldMk cId="1360162702" sldId="267"/>
        </pc:sldMkLst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1360162702" sldId="267"/>
            <ac:spMk id="2" creationId="{63047C60-C362-F869-352F-34B7B7AE2D73}"/>
          </ac:spMkLst>
        </pc:spChg>
        <pc:spChg chg="mod">
          <ac:chgData name="Erik Ruthruff" userId="ff11a8e2-a76c-4c96-be4c-3da7c40e1389" providerId="ADAL" clId="{B28AC8C0-0AC2-4EAE-AA0E-16DEB52DE6F1}" dt="2025-09-09T18:42:27.930" v="83" actId="13926"/>
          <ac:spMkLst>
            <pc:docMk/>
            <pc:sldMk cId="1360162702" sldId="267"/>
            <ac:spMk id="3" creationId="{62975C88-AD72-241C-2908-2AB529FB9EFD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8:26.089" v="117" actId="313"/>
        <pc:sldMkLst>
          <pc:docMk/>
          <pc:sldMk cId="2590840729" sldId="268"/>
        </pc:sldMkLst>
        <pc:spChg chg="mod">
          <ac:chgData name="Erik Ruthruff" userId="ff11a8e2-a76c-4c96-be4c-3da7c40e1389" providerId="ADAL" clId="{B28AC8C0-0AC2-4EAE-AA0E-16DEB52DE6F1}" dt="2025-09-09T18:48:26.089" v="117" actId="313"/>
          <ac:spMkLst>
            <pc:docMk/>
            <pc:sldMk cId="2590840729" sldId="268"/>
            <ac:spMk id="2" creationId="{4ED3256C-29E2-AD7F-8F7D-AB6543208831}"/>
          </ac:spMkLst>
        </pc:spChg>
        <pc:spChg chg="mod">
          <ac:chgData name="Erik Ruthruff" userId="ff11a8e2-a76c-4c96-be4c-3da7c40e1389" providerId="ADAL" clId="{B28AC8C0-0AC2-4EAE-AA0E-16DEB52DE6F1}" dt="2025-09-09T18:41:11.229" v="79" actId="27636"/>
          <ac:spMkLst>
            <pc:docMk/>
            <pc:sldMk cId="2590840729" sldId="268"/>
            <ac:spMk id="3" creationId="{E13CF4F7-B5BE-4C24-7DD2-6B27885D78DE}"/>
          </ac:spMkLst>
        </pc:spChg>
      </pc:sldChg>
      <pc:sldChg chg="modSp modTransition">
        <pc:chgData name="Erik Ruthruff" userId="ff11a8e2-a76c-4c96-be4c-3da7c40e1389" providerId="ADAL" clId="{B28AC8C0-0AC2-4EAE-AA0E-16DEB52DE6F1}" dt="2025-09-09T18:27:11.918" v="0"/>
        <pc:sldMkLst>
          <pc:docMk/>
          <pc:sldMk cId="2124776494" sldId="269"/>
        </pc:sldMkLst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2124776494" sldId="269"/>
            <ac:spMk id="2" creationId="{353F8270-79E3-896F-3DF8-4EB32FEE03F3}"/>
          </ac:spMkLst>
        </pc:spChg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2124776494" sldId="269"/>
            <ac:spMk id="3" creationId="{65D1DF8D-7DB2-FFC2-0B27-6F824023DBE4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8:14.001" v="116" actId="14100"/>
        <pc:sldMkLst>
          <pc:docMk/>
          <pc:sldMk cId="262582348" sldId="270"/>
        </pc:sldMkLst>
        <pc:spChg chg="mod">
          <ac:chgData name="Erik Ruthruff" userId="ff11a8e2-a76c-4c96-be4c-3da7c40e1389" providerId="ADAL" clId="{B28AC8C0-0AC2-4EAE-AA0E-16DEB52DE6F1}" dt="2025-09-09T18:40:10.842" v="72" actId="20577"/>
          <ac:spMkLst>
            <pc:docMk/>
            <pc:sldMk cId="262582348" sldId="270"/>
            <ac:spMk id="2" creationId="{6A54FDDE-7561-0D65-E9CB-B646E8A757FD}"/>
          </ac:spMkLst>
        </pc:spChg>
        <pc:spChg chg="mod">
          <ac:chgData name="Erik Ruthruff" userId="ff11a8e2-a76c-4c96-be4c-3da7c40e1389" providerId="ADAL" clId="{B28AC8C0-0AC2-4EAE-AA0E-16DEB52DE6F1}" dt="2025-09-09T18:40:30.034" v="74" actId="14100"/>
          <ac:spMkLst>
            <pc:docMk/>
            <pc:sldMk cId="262582348" sldId="270"/>
            <ac:spMk id="3" creationId="{D15106CD-1969-4BA3-8E2C-849EF88D0734}"/>
          </ac:spMkLst>
        </pc:spChg>
        <pc:picChg chg="mod">
          <ac:chgData name="Erik Ruthruff" userId="ff11a8e2-a76c-4c96-be4c-3da7c40e1389" providerId="ADAL" clId="{B28AC8C0-0AC2-4EAE-AA0E-16DEB52DE6F1}" dt="2025-09-09T18:48:14.001" v="116" actId="14100"/>
          <ac:picMkLst>
            <pc:docMk/>
            <pc:sldMk cId="262582348" sldId="270"/>
            <ac:picMk id="4" creationId="{FD84E483-B4A8-1678-A52C-75EA87802BDA}"/>
          </ac:picMkLst>
        </pc:picChg>
      </pc:sldChg>
      <pc:sldChg chg="modSp mod modTransition">
        <pc:chgData name="Erik Ruthruff" userId="ff11a8e2-a76c-4c96-be4c-3da7c40e1389" providerId="ADAL" clId="{B28AC8C0-0AC2-4EAE-AA0E-16DEB52DE6F1}" dt="2025-09-09T18:49:15.919" v="119" actId="1076"/>
        <pc:sldMkLst>
          <pc:docMk/>
          <pc:sldMk cId="880603035" sldId="271"/>
        </pc:sldMkLst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880603035" sldId="271"/>
            <ac:spMk id="2" creationId="{A9D132C5-6E9E-D54C-A0C7-D90E6C3A046A}"/>
          </ac:spMkLst>
        </pc:spChg>
        <pc:spChg chg="mod">
          <ac:chgData name="Erik Ruthruff" userId="ff11a8e2-a76c-4c96-be4c-3da7c40e1389" providerId="ADAL" clId="{B28AC8C0-0AC2-4EAE-AA0E-16DEB52DE6F1}" dt="2025-09-09T18:49:15.919" v="119" actId="1076"/>
          <ac:spMkLst>
            <pc:docMk/>
            <pc:sldMk cId="880603035" sldId="271"/>
            <ac:spMk id="3" creationId="{8879B9B5-4B0C-4F4F-B4C2-A95D5698318E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3:54.325" v="103" actId="27636"/>
        <pc:sldMkLst>
          <pc:docMk/>
          <pc:sldMk cId="1761506964" sldId="272"/>
        </pc:sldMkLst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1761506964" sldId="272"/>
            <ac:spMk id="2" creationId="{6A04B26B-3186-8798-AD73-9B2CC381A64D}"/>
          </ac:spMkLst>
        </pc:spChg>
        <pc:spChg chg="mod">
          <ac:chgData name="Erik Ruthruff" userId="ff11a8e2-a76c-4c96-be4c-3da7c40e1389" providerId="ADAL" clId="{B28AC8C0-0AC2-4EAE-AA0E-16DEB52DE6F1}" dt="2025-09-09T18:43:54.325" v="103" actId="27636"/>
          <ac:spMkLst>
            <pc:docMk/>
            <pc:sldMk cId="1761506964" sldId="272"/>
            <ac:spMk id="3" creationId="{59A98318-2C8F-1A5C-57E1-DB9E43018559}"/>
          </ac:spMkLst>
        </pc:spChg>
      </pc:sldChg>
      <pc:sldChg chg="modSp mod modTransition">
        <pc:chgData name="Erik Ruthruff" userId="ff11a8e2-a76c-4c96-be4c-3da7c40e1389" providerId="ADAL" clId="{B28AC8C0-0AC2-4EAE-AA0E-16DEB52DE6F1}" dt="2025-09-09T18:43:26.641" v="100" actId="27636"/>
        <pc:sldMkLst>
          <pc:docMk/>
          <pc:sldMk cId="808010032" sldId="273"/>
        </pc:sldMkLst>
        <pc:spChg chg="mod">
          <ac:chgData name="Erik Ruthruff" userId="ff11a8e2-a76c-4c96-be4c-3da7c40e1389" providerId="ADAL" clId="{B28AC8C0-0AC2-4EAE-AA0E-16DEB52DE6F1}" dt="2025-09-09T18:27:11.918" v="0"/>
          <ac:spMkLst>
            <pc:docMk/>
            <pc:sldMk cId="808010032" sldId="273"/>
            <ac:spMk id="2" creationId="{300F705A-08CD-305F-BF45-40786C48F0D8}"/>
          </ac:spMkLst>
        </pc:spChg>
        <pc:spChg chg="mod">
          <ac:chgData name="Erik Ruthruff" userId="ff11a8e2-a76c-4c96-be4c-3da7c40e1389" providerId="ADAL" clId="{B28AC8C0-0AC2-4EAE-AA0E-16DEB52DE6F1}" dt="2025-09-09T18:43:26.641" v="100" actId="27636"/>
          <ac:spMkLst>
            <pc:docMk/>
            <pc:sldMk cId="808010032" sldId="273"/>
            <ac:spMk id="3" creationId="{3A655A09-EB8F-C3D4-7C7A-4231B8B32805}"/>
          </ac:spMkLst>
        </pc:spChg>
      </pc:sldChg>
      <pc:sldChg chg="new del">
        <pc:chgData name="Erik Ruthruff" userId="ff11a8e2-a76c-4c96-be4c-3da7c40e1389" providerId="ADAL" clId="{B28AC8C0-0AC2-4EAE-AA0E-16DEB52DE6F1}" dt="2025-09-09T18:35:24.130" v="55" actId="680"/>
        <pc:sldMkLst>
          <pc:docMk/>
          <pc:sldMk cId="1425486966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E4898-7F29-40C6-8815-03D82E3BDE26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0941F-5DA3-4CBB-8637-14CB608E2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498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everyone! Over the next two days, we’ll dive into how Copilot can accelerate software development through structured instructions, custom chat modes, and prompt-driven agent execution.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96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quote captures the spirit of my approach to AI for Software Development. Copilot isn’t just a tool — it’s a multiplier.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128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presentation is based on an experiment I’ve been conducting over the past several weeks. The experiment is in how far AI can get in creating a production quality application starting with only the business rules that need to be enforced by the app.</a:t>
            </a:r>
          </a:p>
          <a:p>
            <a:endParaRPr lang="en-US" dirty="0"/>
          </a:p>
          <a:p>
            <a:r>
              <a:rPr lang="en-US" dirty="0"/>
              <a:t>Before Copilot can assist meaningfully, we must define the foundational elements of the project. These requirements shape how instructions and agents behave.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25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demo builds the instruction foundation. Manual creation ensures clarity; Copilot-assisted generation adds scalability.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59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 Object Role Model (see ORM.NET) of an academic institution. </a:t>
            </a:r>
          </a:p>
          <a:p>
            <a:r>
              <a:rPr lang="en-US" dirty="0"/>
              <a:t>ORM models are conceptual, they are not bound to any implementation technologies. </a:t>
            </a:r>
          </a:p>
          <a:p>
            <a:r>
              <a:rPr lang="en-US" dirty="0"/>
              <a:t>A key benefit for our use is that ORM models are both visual and textual. </a:t>
            </a:r>
          </a:p>
          <a:p>
            <a:r>
              <a:rPr lang="en-US" dirty="0"/>
              <a:t>	A textual ORM model can be rendered as a diagram, and a visual model can be represented as text. </a:t>
            </a:r>
          </a:p>
          <a:p>
            <a:r>
              <a:rPr lang="en-US" dirty="0"/>
              <a:t>On the left is the visual model and on the right is a portion of the textual representation. </a:t>
            </a:r>
          </a:p>
          <a:p>
            <a:endParaRPr lang="en-US" dirty="0"/>
          </a:p>
          <a:p>
            <a:r>
              <a:rPr lang="en-US" dirty="0"/>
              <a:t>Interesting facts: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Teacher that audits another Teacher cannot be audited by that Teacher.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</a:t>
            </a:r>
            <a:r>
              <a:rPr lang="en-US" sz="1200" dirty="0" err="1"/>
              <a:t>TeachingProfessor</a:t>
            </a:r>
            <a:r>
              <a:rPr lang="en-US" sz="1200" dirty="0"/>
              <a:t> is both a Teacher and a Professor.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Academic who is tenured must not have a Date indicating their contract end.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23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Instructions are the DNA of Copilot’s behavior. They define scope, tone, and capabilities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47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reinforces the workflow from earlier but with deeper integration and refinement.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77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Chat modes personalize Copilot’s behavior. Think of them as specialized assistants tuned for specific tasks.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44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where Copilot becomes truly agentic — executing tasks safely and autonomously.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90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Prompts are the bridge between instructions and action. Verification ensures reliability.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465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final integration step — where everything comes together in a live execution loop.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06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conceptual model is a great way of thinking about a UI.</a:t>
            </a:r>
          </a:p>
          <a:p>
            <a:endParaRPr lang="en-US" dirty="0"/>
          </a:p>
          <a:p>
            <a:r>
              <a:rPr lang="en-US" dirty="0"/>
              <a:t>Start with an object in the model. Project what information should be displayed on a page that focused on that object.</a:t>
            </a:r>
          </a:p>
          <a:p>
            <a:endParaRPr lang="en-US" dirty="0"/>
          </a:p>
          <a:p>
            <a:r>
              <a:rPr lang="en-US" dirty="0" err="1"/>
              <a:t>ie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Room</a:t>
            </a:r>
          </a:p>
          <a:p>
            <a:r>
              <a:rPr lang="en-US" dirty="0"/>
              <a:t>  displays a room number</a:t>
            </a:r>
          </a:p>
          <a:p>
            <a:r>
              <a:rPr lang="en-US" dirty="0"/>
              <a:t> displays a building number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displays a building name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display a collection of academics that occupy that room including (derived by including required facts with an uniqueness </a:t>
            </a:r>
            <a:r>
              <a:rPr lang="en-US" dirty="0" err="1"/>
              <a:t>contraint</a:t>
            </a:r>
            <a:r>
              <a:rPr lang="en-US" dirty="0"/>
              <a:t> on academic)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the </a:t>
            </a:r>
            <a:r>
              <a:rPr lang="en-US" dirty="0" err="1"/>
              <a:t>EmpName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the Department Name</a:t>
            </a:r>
            <a:br>
              <a:rPr lang="en-US" dirty="0"/>
            </a:br>
            <a:r>
              <a:rPr lang="en-US" dirty="0"/>
              <a:t>    the Rank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the </a:t>
            </a:r>
            <a:r>
              <a:rPr lang="en-US" dirty="0" err="1"/>
              <a:t>ExtNr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Professor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displays the Chair Name the professor holds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display the Dept Name they work 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display a list of Degrees they obtained including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the university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display a list of subjects they teach, if any, including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the subject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the rating nr gotten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display the Room Nr and Building Name of the Room they occupy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display their Extension Nr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display their Rank and Access Level code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1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reflect on what we’ve built: modular, scalable, AI-assisted workflows that are safe, auditable, and powerful.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60941F-5DA3-4CBB-8637-14CB608E2EC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39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grey background&#10;&#10;Description automatically generated">
            <a:extLst>
              <a:ext uri="{FF2B5EF4-FFF2-40B4-BE49-F238E27FC236}">
                <a16:creationId xmlns:a16="http://schemas.microsoft.com/office/drawing/2014/main" id="{5FA394E5-36A9-F4F3-FC5F-95D7874831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1"/>
            <a:ext cx="12246645" cy="6888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A1E3A1-491F-34E4-BF20-C30D8D9D52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27555" y="1352537"/>
            <a:ext cx="3536890" cy="105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5215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8243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318031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grey background&#10;&#10;Description automatically generated">
            <a:extLst>
              <a:ext uri="{FF2B5EF4-FFF2-40B4-BE49-F238E27FC236}">
                <a16:creationId xmlns:a16="http://schemas.microsoft.com/office/drawing/2014/main" id="{076F3807-485A-8BA5-03DE-27F7311E12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3043405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B417DD18-433C-846F-CF0C-BD9D67B16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039035" y="2118085"/>
            <a:ext cx="4113927" cy="122389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97124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859570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6154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background&#10;&#10;Description automatically generated">
            <a:extLst>
              <a:ext uri="{FF2B5EF4-FFF2-40B4-BE49-F238E27FC236}">
                <a16:creationId xmlns:a16="http://schemas.microsoft.com/office/drawing/2014/main" id="{5DA4D004-30C7-8DA1-741B-B8A5F05150B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468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3595578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grey background&#10;&#10;Description automatically generated">
            <a:extLst>
              <a:ext uri="{FF2B5EF4-FFF2-40B4-BE49-F238E27FC236}">
                <a16:creationId xmlns:a16="http://schemas.microsoft.com/office/drawing/2014/main" id="{5FA394E5-36A9-F4F3-FC5F-95D787483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1"/>
            <a:ext cx="12246645" cy="6888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CF28203-1C70-CFCF-4C07-DCDFB7106B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24789" y="1240535"/>
            <a:ext cx="3536890" cy="127327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4100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689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457084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35642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326643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1939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background&#10;&#10;Description automatically generated">
            <a:extLst>
              <a:ext uri="{FF2B5EF4-FFF2-40B4-BE49-F238E27FC236}">
                <a16:creationId xmlns:a16="http://schemas.microsoft.com/office/drawing/2014/main" id="{976A26A5-D09E-853D-AAFC-2ABE22B5A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588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1142958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grey background&#10;&#10;Description automatically generated">
            <a:extLst>
              <a:ext uri="{FF2B5EF4-FFF2-40B4-BE49-F238E27FC236}">
                <a16:creationId xmlns:a16="http://schemas.microsoft.com/office/drawing/2014/main" id="{5FA394E5-36A9-F4F3-FC5F-95D787483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1"/>
            <a:ext cx="12246645" cy="6888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4BE3F11-E9D1-DA53-7C64-743575998A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604" y="1238104"/>
            <a:ext cx="3544841" cy="127909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4310621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57689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147773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5011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24902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69533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background&#10;&#10;Description automatically generated">
            <a:extLst>
              <a:ext uri="{FF2B5EF4-FFF2-40B4-BE49-F238E27FC236}">
                <a16:creationId xmlns:a16="http://schemas.microsoft.com/office/drawing/2014/main" id="{976A26A5-D09E-853D-AAFC-2ABE22B5A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5744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3314937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8E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grey background&#10;&#10;Description automatically generated">
            <a:extLst>
              <a:ext uri="{FF2B5EF4-FFF2-40B4-BE49-F238E27FC236}">
                <a16:creationId xmlns:a16="http://schemas.microsoft.com/office/drawing/2014/main" id="{5FA394E5-36A9-F4F3-FC5F-95D787483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1"/>
            <a:ext cx="12246645" cy="6888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D50A87-485C-DE45-65D4-E29A775520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9604" y="1238104"/>
            <a:ext cx="3553050" cy="127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877815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60785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569646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74691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022875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2695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background&#10;&#10;Description automatically generated">
            <a:extLst>
              <a:ext uri="{FF2B5EF4-FFF2-40B4-BE49-F238E27FC236}">
                <a16:creationId xmlns:a16="http://schemas.microsoft.com/office/drawing/2014/main" id="{976A26A5-D09E-853D-AAFC-2ABE22B5A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1861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1019688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89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grey background&#10;&#10;Description automatically generated">
            <a:extLst>
              <a:ext uri="{FF2B5EF4-FFF2-40B4-BE49-F238E27FC236}">
                <a16:creationId xmlns:a16="http://schemas.microsoft.com/office/drawing/2014/main" id="{5FA394E5-36A9-F4F3-FC5F-95D787483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1"/>
            <a:ext cx="12246645" cy="6888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6B0C2D-E099-6CF3-7EC4-4F4BB6C817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9604" y="1238104"/>
            <a:ext cx="3553050" cy="1288158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885686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663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302599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836338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1193930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19434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background&#10;&#10;Description automatically generated">
            <a:extLst>
              <a:ext uri="{FF2B5EF4-FFF2-40B4-BE49-F238E27FC236}">
                <a16:creationId xmlns:a16="http://schemas.microsoft.com/office/drawing/2014/main" id="{976A26A5-D09E-853D-AAFC-2ABE22B5A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8060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6630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7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grey background&#10;&#10;Description automatically generated">
            <a:extLst>
              <a:ext uri="{FF2B5EF4-FFF2-40B4-BE49-F238E27FC236}">
                <a16:creationId xmlns:a16="http://schemas.microsoft.com/office/drawing/2014/main" id="{5FA394E5-36A9-F4F3-FC5F-95D787483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1"/>
            <a:ext cx="12246645" cy="6888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9F10DC-7230-4581-E771-A51DC87C60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4437" y="1238105"/>
            <a:ext cx="3578217" cy="128815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1423881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92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81992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11891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7564997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3329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background&#10;&#10;Description automatically generated">
            <a:extLst>
              <a:ext uri="{FF2B5EF4-FFF2-40B4-BE49-F238E27FC236}">
                <a16:creationId xmlns:a16="http://schemas.microsoft.com/office/drawing/2014/main" id="{976A26A5-D09E-853D-AAFC-2ABE22B5A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902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582157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AA8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and grey background&#10;&#10;Description automatically generated">
            <a:extLst>
              <a:ext uri="{FF2B5EF4-FFF2-40B4-BE49-F238E27FC236}">
                <a16:creationId xmlns:a16="http://schemas.microsoft.com/office/drawing/2014/main" id="{5FA394E5-36A9-F4F3-FC5F-95D787483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" y="1"/>
            <a:ext cx="12246645" cy="68887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31C568-301C-CF53-FF58-0A9E16AAC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4437" y="1238104"/>
            <a:ext cx="3578217" cy="128815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496232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6023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4857241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363105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5890533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7722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background&#10;&#10;Description automatically generated">
            <a:extLst>
              <a:ext uri="{FF2B5EF4-FFF2-40B4-BE49-F238E27FC236}">
                <a16:creationId xmlns:a16="http://schemas.microsoft.com/office/drawing/2014/main" id="{976A26A5-D09E-853D-AAFC-2ABE22B5A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037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13407949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grey background&#10;&#10;Description automatically generated">
            <a:extLst>
              <a:ext uri="{FF2B5EF4-FFF2-40B4-BE49-F238E27FC236}">
                <a16:creationId xmlns:a16="http://schemas.microsoft.com/office/drawing/2014/main" id="{3F1850C7-6696-CDEC-CEDA-882C7DFFE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484555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44EC2E-CA7A-FBE9-0026-F0F39B431CD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432552" y="485126"/>
            <a:ext cx="2363107" cy="70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1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grey background&#10;&#10;Description automatically generated">
            <a:extLst>
              <a:ext uri="{FF2B5EF4-FFF2-40B4-BE49-F238E27FC236}">
                <a16:creationId xmlns:a16="http://schemas.microsoft.com/office/drawing/2014/main" id="{3F1850C7-6696-CDEC-CEDA-882C7DFFE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257F6AD-664F-4B6F-86B2-2D99F7D9C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/>
        </p:blipFill>
        <p:spPr bwMode="auto">
          <a:xfrm>
            <a:off x="10026495" y="429038"/>
            <a:ext cx="1767117" cy="63763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77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grey background&#10;&#10;Description automatically generated">
            <a:extLst>
              <a:ext uri="{FF2B5EF4-FFF2-40B4-BE49-F238E27FC236}">
                <a16:creationId xmlns:a16="http://schemas.microsoft.com/office/drawing/2014/main" id="{3F1850C7-6696-CDEC-CEDA-882C7DFFE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708F44-4B21-F542-29F3-2AE67B2F390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020324" y="426073"/>
            <a:ext cx="1775334" cy="6406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2679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E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grey background&#10;&#10;Description automatically generated">
            <a:extLst>
              <a:ext uri="{FF2B5EF4-FFF2-40B4-BE49-F238E27FC236}">
                <a16:creationId xmlns:a16="http://schemas.microsoft.com/office/drawing/2014/main" id="{3F1850C7-6696-CDEC-CEDA-882C7DFFE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DCB766-CDB8-E2B7-53E9-3BA87F10A78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022375" y="424540"/>
            <a:ext cx="1771233" cy="63912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026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89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grey background&#10;&#10;Description automatically generated">
            <a:extLst>
              <a:ext uri="{FF2B5EF4-FFF2-40B4-BE49-F238E27FC236}">
                <a16:creationId xmlns:a16="http://schemas.microsoft.com/office/drawing/2014/main" id="{3F1850C7-6696-CDEC-CEDA-882C7DFFE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06648F-49A8-C379-E337-A0CD562FA45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020324" y="426064"/>
            <a:ext cx="1775335" cy="6406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9121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grey background&#10;&#10;Description automatically generated">
            <a:extLst>
              <a:ext uri="{FF2B5EF4-FFF2-40B4-BE49-F238E27FC236}">
                <a16:creationId xmlns:a16="http://schemas.microsoft.com/office/drawing/2014/main" id="{3F1850C7-6696-CDEC-CEDA-882C7DFFE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6163BC-C951-C17F-421A-4AD743EDDB2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016117" y="424540"/>
            <a:ext cx="1783676" cy="64361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1203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AA8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grey background&#10;&#10;Description automatically generated">
            <a:extLst>
              <a:ext uri="{FF2B5EF4-FFF2-40B4-BE49-F238E27FC236}">
                <a16:creationId xmlns:a16="http://schemas.microsoft.com/office/drawing/2014/main" id="{3F1850C7-6696-CDEC-CEDA-882C7DFFE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84BE01-996A-7121-4FDC-3FBD1A64890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0016113" y="425922"/>
            <a:ext cx="1779843" cy="64222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6376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demag.com/blog/AIPractitioner/SIW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johnmillerATcodemag-com/Zeus.Peopl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8E7C1-3000-A231-1CE4-9D3FE49E2F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AI-Assisted Software Development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91A1BE-05D1-C3FE-7C4F-26DEE758B5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Green Field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1705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FAD1C-AF3D-B95C-E3B8-50EACE609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2297"/>
            <a:ext cx="8484555" cy="703024"/>
          </a:xfrm>
        </p:spPr>
        <p:txBody>
          <a:bodyPr>
            <a:normAutofit/>
          </a:bodyPr>
          <a:lstStyle/>
          <a:p>
            <a:r>
              <a:rPr lang="en-US" dirty="0"/>
              <a:t>New Development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6A409-45EF-D714-1DBF-98F18C3F7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Project </a:t>
            </a:r>
            <a:r>
              <a:rPr lang="fr-FR" dirty="0" err="1"/>
              <a:t>Requirements</a:t>
            </a:r>
            <a:endParaRPr lang="fr-FR" dirty="0"/>
          </a:p>
          <a:p>
            <a:r>
              <a:rPr lang="fr-FR" dirty="0"/>
              <a:t>Instructions</a:t>
            </a:r>
          </a:p>
          <a:p>
            <a:r>
              <a:rPr lang="fr-FR" dirty="0"/>
              <a:t>Chat Modes</a:t>
            </a:r>
          </a:p>
          <a:p>
            <a:r>
              <a:rPr lang="fr-FR" dirty="0"/>
              <a:t>Agents</a:t>
            </a:r>
          </a:p>
          <a:p>
            <a:r>
              <a:rPr lang="fr-FR" dirty="0" err="1"/>
              <a:t>Implementation</a:t>
            </a:r>
            <a:r>
              <a:rPr lang="fr-FR" dirty="0"/>
              <a:t> Prompts</a:t>
            </a:r>
          </a:p>
          <a:p>
            <a:r>
              <a:rPr lang="fr-FR" dirty="0"/>
              <a:t>Prompt </a:t>
            </a:r>
            <a:r>
              <a:rPr lang="fr-FR" dirty="0" err="1"/>
              <a:t>Verification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066905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F8270-79E3-896F-3DF8-4EB32FEE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1DF8D-7DB2-FFC2-0B27-6F824023D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“AI will not replace humans, but those who use AI will replace those who don’t.”</a:t>
            </a:r>
            <a:br>
              <a:rPr lang="en-US" dirty="0"/>
            </a:br>
            <a:r>
              <a:rPr lang="en-US" dirty="0"/>
              <a:t>— Ginni Rometty</a:t>
            </a:r>
          </a:p>
        </p:txBody>
      </p:sp>
    </p:spTree>
    <p:extLst>
      <p:ext uri="{BB962C8B-B14F-4D97-AF65-F5344CB8AC3E}">
        <p14:creationId xmlns:p14="http://schemas.microsoft.com/office/powerpoint/2010/main" val="212477649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630D-7251-CC71-864B-489F8024E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153722" cy="928415"/>
          </a:xfrm>
        </p:spPr>
        <p:txBody>
          <a:bodyPr>
            <a:normAutofit fontScale="90000"/>
          </a:bodyPr>
          <a:lstStyle/>
          <a:p>
            <a:r>
              <a:rPr lang="en-US" dirty="0"/>
              <a:t>Project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D03FB-E538-8AF0-A028-1DFA3D69D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54771"/>
            <a:ext cx="538418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Key Elements:</a:t>
            </a:r>
          </a:p>
          <a:p>
            <a:pPr lvl="1"/>
            <a:r>
              <a:rPr lang="en-US" dirty="0"/>
              <a:t>Business Rules</a:t>
            </a:r>
          </a:p>
          <a:p>
            <a:pPr lvl="1"/>
            <a:r>
              <a:rPr lang="en-US" dirty="0"/>
              <a:t>Workflows</a:t>
            </a:r>
          </a:p>
          <a:p>
            <a:pPr lvl="1"/>
            <a:r>
              <a:rPr lang="en-US" dirty="0"/>
              <a:t>Tech Stack</a:t>
            </a:r>
          </a:p>
          <a:p>
            <a:pPr lvl="1"/>
            <a:r>
              <a:rPr lang="en-US" dirty="0"/>
              <a:t>Architecture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6E2D89-752E-AA44-43CC-7AC87B6DF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957" y="0"/>
            <a:ext cx="57100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1938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D9009-6416-D6E6-E544-A9C379711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#1 – Create Project Requirement Instruction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71A27-0D7D-BDDB-BCD0-29EEFD18C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Objective:</a:t>
            </a:r>
          </a:p>
          <a:p>
            <a:pPr lvl="1"/>
            <a:r>
              <a:rPr lang="en-US" dirty="0"/>
              <a:t>Generate project requirement instructions manually and with Copilot.</a:t>
            </a:r>
          </a:p>
          <a:p>
            <a:pPr marL="0" indent="0">
              <a:buNone/>
            </a:pPr>
            <a:r>
              <a:rPr lang="en-US" dirty="0"/>
              <a:t>Tasks:</a:t>
            </a:r>
          </a:p>
          <a:p>
            <a:pPr lvl="1"/>
            <a:r>
              <a:rPr lang="en-US" dirty="0"/>
              <a:t>Create copilot-instructions.md</a:t>
            </a:r>
          </a:p>
          <a:p>
            <a:pPr lvl="2"/>
            <a:r>
              <a:rPr lang="en-US" dirty="0"/>
              <a:t>Include business rules, workflows, purpose, tech stack, architecture</a:t>
            </a:r>
          </a:p>
          <a:p>
            <a:pPr lvl="1"/>
            <a:r>
              <a:rPr lang="en-US" dirty="0"/>
              <a:t>Use Copilot to generate instruction files from codebase context</a:t>
            </a:r>
          </a:p>
          <a:p>
            <a:pPr marL="0" indent="0">
              <a:buNone/>
            </a:pPr>
            <a:r>
              <a:rPr lang="en-US" dirty="0"/>
              <a:t>Bonus:</a:t>
            </a:r>
          </a:p>
          <a:p>
            <a:pPr lvl="1"/>
            <a:r>
              <a:rPr lang="en-US" dirty="0"/>
              <a:t>Review for errors and omissions</a:t>
            </a:r>
          </a:p>
          <a:p>
            <a:pPr lvl="1"/>
            <a:r>
              <a:rPr lang="en-US" dirty="0"/>
              <a:t>Ask Copilot for updates based on evolving tech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9592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1B1BE1-9BE3-DE41-9128-A87F687D2E8A}"/>
              </a:ext>
            </a:extLst>
          </p:cNvPr>
          <p:cNvSpPr/>
          <p:nvPr/>
        </p:nvSpPr>
        <p:spPr>
          <a:xfrm>
            <a:off x="9188605" y="364273"/>
            <a:ext cx="2847215" cy="856679"/>
          </a:xfrm>
          <a:prstGeom prst="roundRect">
            <a:avLst/>
          </a:prstGeom>
          <a:solidFill>
            <a:srgbClr val="2C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5BA54-9775-75A3-5C0D-9A76A0005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391364" y="1736889"/>
            <a:ext cx="8420653" cy="1325563"/>
          </a:xfrm>
        </p:spPr>
        <p:txBody>
          <a:bodyPr>
            <a:normAutofit/>
          </a:bodyPr>
          <a:lstStyle/>
          <a:p>
            <a:r>
              <a:rPr lang="en-US" sz="3200" dirty="0"/>
              <a:t>Business Rules as Instructions</a:t>
            </a:r>
          </a:p>
        </p:txBody>
      </p:sp>
      <p:pic>
        <p:nvPicPr>
          <p:cNvPr id="5" name="Content Placeholder 4" descr="An Object Role Model of an academic institution">
            <a:extLst>
              <a:ext uri="{FF2B5EF4-FFF2-40B4-BE49-F238E27FC236}">
                <a16:creationId xmlns:a16="http://schemas.microsoft.com/office/drawing/2014/main" id="{65235F12-7BCF-2837-70B2-0CF2C6781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38" y="364273"/>
            <a:ext cx="4971691" cy="504778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D49D98-1D27-2729-7609-6761FAA93B8F}"/>
              </a:ext>
            </a:extLst>
          </p:cNvPr>
          <p:cNvSpPr txBox="1"/>
          <p:nvPr/>
        </p:nvSpPr>
        <p:spPr>
          <a:xfrm>
            <a:off x="6229814" y="364273"/>
            <a:ext cx="5620215" cy="604780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Professor is defined as an Academic holding the rank of 'P'.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Professor who leads a Department must be employed by that Department.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Teacher who audits another Teacher cannot be audited by that same Teacher.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TeachingProfessor holds the roles of both Teacher and Professor.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Academic’s contract end date is indicated by a Date attribute.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Academic has an EmpName.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must have exactly one EmpName.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Academic holds exactly one Rank.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possesses a Rank.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is tenured.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obtains a Degree from a University.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Academic occupies a single, unique Room.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occupies a Room.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teaches zero or more Subjects.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uses an Extension.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Academic uses exactly one Extension.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Tenured Academics must not have a contract end Date.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is employed by a Department.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AccessLevel codes include 'LOC', 'INT', or 'NAT'.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 Academic obtains a Degree from at most one University.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BldgName is assigned to exactly one Building.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BldgNr is assigned to exactly one Building.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Building has a BldgName.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Building has a BldgNr.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Building has exactly one BldgName.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Building has exactly one BldgNr.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Building contains one or more Rooms.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Chair has a name.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Chair has exactly one name.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Chair is held by at most one Professor.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Committee has a name.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Committee has exactly one name.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Committee is served by zero or more TeachingProfessors.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Degree has a code.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Degree has exactly one code.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Department may have at most one Chair.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Department has a Chair.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Department is led by a head who has a home PhoneNr.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Department head has exactly one home PhoneNr.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Department is headed by at most one Professor.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Department must have a research budget valued in MoneyAmt.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Department must have a teaching budget valued in MoneyAmt.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Academic working for a Department must have a unique EmpName within that Department.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empNr is assigned to exactly one Academic.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Extension is used by exactly one Academic.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MoneyAmt must be a positive value denominated in US Dollars.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Professor may head at most one Department.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Professor heads a Department.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Professor may hold at most one Chair.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Professor holds a Chair.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Rank determines AccessLevel.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Rank ensures exactly one AccessLevel.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Rank codes include 'P', 'SL', or 'L'.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Rating values range from 1 to 7.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Room is located in a Building.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Room is located in exactly one Building.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Room is occupied by one or more Academics.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Subject has a code.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Subject has exactly one code.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Subject may be taught by zero or more Academics.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Teacher audits another Teacher.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Teacher is an Academic who teaches one or more Subjects.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Teacher is audited by another Teacher.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Teaching activities receive a Rating.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TeachingProfessors serve on Committees.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TeachingProfessors may serve on zero or more Committees.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The combination of a Room’s roomNr and its Building is unique.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The relationship indicating that an Academic teaches a Subject is referred to as Teaching.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University has a code.</a:t>
            </a:r>
          </a:p>
          <a:p>
            <a:pPr marL="0" indent="0" algn="l" rtl="0" eaLnBrk="1" latinLnBrk="0" hangingPunct="1">
              <a:buNone/>
            </a:pPr>
            <a:r>
              <a:rPr lang="en-US" sz="9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Each University has exactly one code.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25564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1653E-7D7F-8720-06D2-6D316001E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CoPilot Instructions?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1ADCA-14DF-B703-F4DF-54E02232B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Definition:</a:t>
            </a:r>
          </a:p>
          <a:p>
            <a:pPr lvl="1"/>
            <a:r>
              <a:rPr lang="en-US" dirty="0"/>
              <a:t>Instructions guide Copilot’s behavior and context awareness.</a:t>
            </a:r>
          </a:p>
          <a:p>
            <a:pPr marL="0" indent="0">
              <a:buNone/>
            </a:pPr>
            <a:r>
              <a:rPr lang="en-US" dirty="0"/>
              <a:t>Locations:</a:t>
            </a:r>
          </a:p>
          <a:p>
            <a:pPr lvl="1"/>
            <a:r>
              <a:rPr lang="en-US" dirty="0"/>
              <a:t>Project-level</a:t>
            </a:r>
          </a:p>
          <a:p>
            <a:pPr lvl="1"/>
            <a:r>
              <a:rPr lang="en-US" dirty="0"/>
              <a:t>User-level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2152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13AD9-C949-CAF8-AFA8-E2A9E9116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8112512" cy="703024"/>
          </a:xfrm>
        </p:spPr>
        <p:txBody>
          <a:bodyPr>
            <a:noAutofit/>
          </a:bodyPr>
          <a:lstStyle/>
          <a:p>
            <a:r>
              <a:rPr lang="fr-FR" sz="4000" dirty="0" err="1"/>
              <a:t>Demo</a:t>
            </a:r>
            <a:r>
              <a:rPr lang="fr-FR" sz="4000" dirty="0"/>
              <a:t> #2 – </a:t>
            </a:r>
            <a:r>
              <a:rPr lang="fr-FR" sz="4000" dirty="0" err="1"/>
              <a:t>Generate</a:t>
            </a:r>
            <a:r>
              <a:rPr lang="fr-FR" sz="4000" dirty="0"/>
              <a:t> Instruction Files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F1B73-2358-0B70-79A9-D619E873D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Objective:</a:t>
            </a:r>
          </a:p>
          <a:p>
            <a:r>
              <a:rPr lang="en-US" dirty="0"/>
              <a:t>Create instruction files manually and with Copilot.</a:t>
            </a:r>
          </a:p>
          <a:p>
            <a:r>
              <a:rPr lang="en-US" dirty="0"/>
              <a:t>Tasks:</a:t>
            </a:r>
          </a:p>
          <a:p>
            <a:pPr lvl="1"/>
            <a:r>
              <a:rPr lang="en-US" dirty="0"/>
              <a:t>Create </a:t>
            </a:r>
            <a:r>
              <a:rPr lang="en-US" dirty="0">
                <a:latin typeface="Cascadia Code" panose="020B0609020000020004" pitchFamily="49" charset="0"/>
                <a:cs typeface="Cascadia Code" panose="020B0609020000020004" pitchFamily="49" charset="0"/>
              </a:rPr>
              <a:t>copilot-instructions.md</a:t>
            </a:r>
          </a:p>
          <a:p>
            <a:pPr lvl="1"/>
            <a:r>
              <a:rPr lang="en-US" dirty="0"/>
              <a:t>Use Copilot to generate contextual instructions</a:t>
            </a:r>
          </a:p>
          <a:p>
            <a:pPr lvl="1"/>
            <a:r>
              <a:rPr lang="en-US" dirty="0"/>
              <a:t>Review and refine with AI suggestions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8712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A924-585F-1A74-1FBB-344D2EBD6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Custom Chat Modes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47D54-1684-9F9F-E3C5-BD1D9D3B9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Components:</a:t>
            </a:r>
          </a:p>
          <a:p>
            <a:pPr lvl="1"/>
            <a:r>
              <a:rPr lang="en-US" dirty="0"/>
              <a:t>Personas</a:t>
            </a:r>
          </a:p>
          <a:p>
            <a:pPr lvl="1"/>
            <a:r>
              <a:rPr lang="en-US" dirty="0"/>
              <a:t>Workflows</a:t>
            </a:r>
          </a:p>
          <a:p>
            <a:pPr lvl="1"/>
            <a:r>
              <a:rPr lang="en-US" dirty="0"/>
              <a:t>Examples</a:t>
            </a:r>
          </a:p>
          <a:p>
            <a:pPr lvl="1"/>
            <a:r>
              <a:rPr lang="en-US" dirty="0"/>
              <a:t>Agents</a:t>
            </a:r>
          </a:p>
          <a:p>
            <a:pPr lvl="1"/>
            <a:r>
              <a:rPr lang="en-US" dirty="0"/>
              <a:t>Autonomous Actions</a:t>
            </a:r>
          </a:p>
          <a:p>
            <a:pPr lvl="2"/>
            <a:r>
              <a:rPr lang="en-US" dirty="0" err="1">
                <a:latin typeface="Cascadia Code" panose="020B0609020000020004" pitchFamily="49" charset="0"/>
                <a:cs typeface="Cascadia Code" panose="020B0609020000020004" pitchFamily="49" charset="0"/>
              </a:rPr>
              <a:t>Agent.json</a:t>
            </a:r>
            <a:endParaRPr lang="en-US" dirty="0">
              <a:latin typeface="Cascadia Code" panose="020B0609020000020004" pitchFamily="49" charset="0"/>
              <a:cs typeface="Cascadia Code" panose="020B0609020000020004" pitchFamily="49" charset="0"/>
            </a:endParaRPr>
          </a:p>
          <a:p>
            <a:pPr lvl="2"/>
            <a:r>
              <a:rPr lang="en-US" dirty="0"/>
              <a:t>Safe vs. Unsafe Commands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88094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FDF93-6239-CC4C-D4C8-C7920E10B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#3 – Creating Custom Chat Modes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A835B-AFF0-E2DA-8568-D362EFF98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Objective:</a:t>
            </a:r>
          </a:p>
          <a:p>
            <a:pPr lvl="1"/>
            <a:r>
              <a:rPr lang="en-US" dirty="0"/>
              <a:t>Build tailored chat modes for the project.</a:t>
            </a:r>
          </a:p>
          <a:p>
            <a:pPr marL="0" indent="0">
              <a:buNone/>
            </a:pPr>
            <a:r>
              <a:rPr lang="en-US" dirty="0"/>
              <a:t>Tasks:</a:t>
            </a:r>
          </a:p>
          <a:p>
            <a:pPr lvl="1"/>
            <a:r>
              <a:rPr lang="en-US" dirty="0"/>
              <a:t>Define personas and workflows</a:t>
            </a:r>
          </a:p>
          <a:p>
            <a:pPr lvl="1"/>
            <a:r>
              <a:rPr lang="en-US" dirty="0"/>
              <a:t>Implement with Copilot assistance</a:t>
            </a:r>
          </a:p>
          <a:p>
            <a:pPr lvl="1"/>
            <a:r>
              <a:rPr lang="en-US" dirty="0"/>
              <a:t>Create  with safe commands</a:t>
            </a:r>
          </a:p>
          <a:p>
            <a:pPr lvl="1"/>
            <a:r>
              <a:rPr lang="en-US" dirty="0"/>
              <a:t>Test agent execution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C87CC-F555-C981-987B-ACF1A5CED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7763" y="4356763"/>
            <a:ext cx="6762426" cy="217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4911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D7B9E-8099-6AC8-B2AB-3EE0052E2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Implementation Prompts &amp; Verification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967E0-487D-39DD-0B6B-72F379E58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Topics: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Prompt Creation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Verification Logic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Ensuring Safe Execution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1850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17039-FA1F-C890-124A-D3D61032B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#4 – Executing Prompts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E30E0-7FD1-CBD1-0F74-6EE47A942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Objective:</a:t>
            </a:r>
          </a:p>
          <a:p>
            <a:pPr lvl="1"/>
            <a:r>
              <a:rPr lang="en-US" dirty="0"/>
              <a:t>Use prompts to guide agent actions and verify outcomes.</a:t>
            </a:r>
          </a:p>
          <a:p>
            <a:pPr marL="0" indent="0">
              <a:buNone/>
            </a:pPr>
            <a:r>
              <a:rPr lang="en-US" dirty="0"/>
              <a:t>Tasks:</a:t>
            </a:r>
          </a:p>
          <a:p>
            <a:pPr lvl="1"/>
            <a:r>
              <a:rPr lang="en-US" dirty="0"/>
              <a:t>Review existing prompts</a:t>
            </a:r>
          </a:p>
          <a:p>
            <a:pPr lvl="1"/>
            <a:r>
              <a:rPr lang="en-US" dirty="0"/>
              <a:t>Execute via chat modes</a:t>
            </a:r>
          </a:p>
          <a:p>
            <a:pPr lvl="1"/>
            <a:r>
              <a:rPr lang="en-US" dirty="0"/>
              <a:t>Test agent responses</a:t>
            </a:r>
          </a:p>
          <a:p>
            <a:pPr lvl="1"/>
            <a:r>
              <a:rPr lang="en-US" dirty="0"/>
              <a:t>Verify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003933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4FDDE-7561-0D65-E9CB-B646E8A75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949390" cy="119604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About the UI?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106CD-1969-4BA3-8E2C-849EF88D0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91361" cy="3259331"/>
          </a:xfrm>
        </p:spPr>
        <p:txBody>
          <a:bodyPr/>
          <a:lstStyle/>
          <a:p>
            <a:r>
              <a:rPr lang="en-US" dirty="0"/>
              <a:t>Premise: A UI can be derived from a conceptual model just like a database or a class.</a:t>
            </a:r>
          </a:p>
        </p:txBody>
      </p:sp>
      <p:pic>
        <p:nvPicPr>
          <p:cNvPr id="4" name="Content Placeholder 4" descr="An Object Role Model of an academic institution">
            <a:extLst>
              <a:ext uri="{FF2B5EF4-FFF2-40B4-BE49-F238E27FC236}">
                <a16:creationId xmlns:a16="http://schemas.microsoft.com/office/drawing/2014/main" id="{FD84E483-B4A8-1678-A52C-75EA87802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293" y="248003"/>
            <a:ext cx="6312195" cy="644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234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3256C-29E2-AD7F-8F7D-AB6543208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“Nice to Have” Dilemma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CF4F7-B5BE-4C24-7DD2-6B27885D7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Enterprise teams often maintain 300–500 items in their product backlog, with some reporting over 1,000+ items depending on project scope and organizational size.</a:t>
            </a:r>
          </a:p>
          <a:p>
            <a:pPr>
              <a:lnSpc>
                <a:spcPct val="120000"/>
              </a:lnSpc>
            </a:pPr>
            <a:r>
              <a:rPr lang="en-US" dirty="0"/>
              <a:t>A case study from </a:t>
            </a:r>
            <a:r>
              <a:rPr lang="en-US" dirty="0" err="1"/>
              <a:t>StackExchange</a:t>
            </a:r>
            <a:r>
              <a:rPr lang="en-US" dirty="0"/>
              <a:t> noted a team with 400 backlog items, completing only 5 per sprint (biweekly), leading to severe prioritization challenges and duplication.</a:t>
            </a:r>
          </a:p>
          <a:p>
            <a:pPr>
              <a:lnSpc>
                <a:spcPct val="120000"/>
              </a:lnSpc>
            </a:pPr>
            <a:r>
              <a:rPr lang="en-US" dirty="0"/>
              <a:t>According to Ruhani Rabin’s backlog metrics guide, a growing backlog signals that new items are being added faster than they’re completed — often due to over-scoping or unrealistic projections.</a:t>
            </a:r>
          </a:p>
          <a:p>
            <a:pPr>
              <a:lnSpc>
                <a:spcPct val="120000"/>
              </a:lnSpc>
            </a:pPr>
            <a:r>
              <a:rPr lang="en-US" dirty="0"/>
              <a:t>The last two-thirds of most backlogs are likely to change or become obsolete before implementation, reinforcing the need for pruning and consolidation.</a:t>
            </a:r>
          </a:p>
        </p:txBody>
      </p:sp>
    </p:spTree>
    <p:extLst>
      <p:ext uri="{BB962C8B-B14F-4D97-AF65-F5344CB8AC3E}">
        <p14:creationId xmlns:p14="http://schemas.microsoft.com/office/powerpoint/2010/main" val="259084072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B26B-3186-8798-AD73-9B2CC381A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98318-2C8F-1A5C-57E1-DB9E43018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224"/>
            <a:ext cx="10515600" cy="473993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VS Code Setting: @id:terminal.integrated.focusAfterRun = terminal</a:t>
            </a:r>
          </a:p>
          <a:p>
            <a:pPr>
              <a:lnSpc>
                <a:spcPct val="120000"/>
              </a:lnSpc>
            </a:pPr>
            <a:r>
              <a:rPr lang="en-US" dirty="0"/>
              <a:t>Instructions: Before making code changes, file modifications, or system operations describe: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What I want to change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Where the changes will be made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Why the changes are necessary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How the changes will impact the system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Ask for permission to proceed with the changes</a:t>
            </a:r>
          </a:p>
          <a:p>
            <a:pPr>
              <a:lnSpc>
                <a:spcPct val="120000"/>
              </a:lnSpc>
            </a:pPr>
            <a:r>
              <a:rPr lang="en-US" dirty="0"/>
              <a:t>Instructions: When running automated tests, report the code coverage metrics</a:t>
            </a:r>
          </a:p>
          <a:p>
            <a:pPr>
              <a:lnSpc>
                <a:spcPct val="120000"/>
              </a:lnSpc>
            </a:pPr>
            <a:r>
              <a:rPr lang="en-US" dirty="0"/>
              <a:t>Instructions: Separate the instruction into to groups, project specific and generic. For shared instructions see </a:t>
            </a:r>
            <a:r>
              <a:rPr lang="en-US" dirty="0">
                <a:highlight>
                  <a:srgbClr val="FFFF00"/>
                </a:highlight>
                <a:hlinkClick r:id="rId2"/>
              </a:rPr>
              <a:t>Sharing Instructions with the Team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6150696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091C8-D429-828D-969F-1F2B02669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F705A-08CD-305F-BF45-40786C48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55A09-EB8F-C3D4-7C7A-4231B8B32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6829"/>
            <a:ext cx="10515600" cy="469532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Prompting: When encountering errors that are possibly due to problems in another tier, ask Copilot to write a prompt that can then be used to trouble shoot the issue on the other tier</a:t>
            </a:r>
          </a:p>
          <a:p>
            <a:pPr>
              <a:lnSpc>
                <a:spcPct val="110000"/>
              </a:lnSpc>
            </a:pPr>
            <a:r>
              <a:rPr lang="en-US" dirty="0"/>
              <a:t>Prompting: Poor short-term memory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 notice that you've made manual edits…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Be wary of anything "Temporary" as it may not be reverted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AHA! The debugging code is STILL THERE! It should have been removed earlier, but it wasn’t. </a:t>
            </a:r>
          </a:p>
          <a:p>
            <a:pPr>
              <a:lnSpc>
                <a:spcPct val="110000"/>
              </a:lnSpc>
            </a:pPr>
            <a:r>
              <a:rPr lang="en-US" dirty="0"/>
              <a:t>Prompting: Quick Chat</a:t>
            </a:r>
          </a:p>
          <a:p>
            <a:pPr>
              <a:lnSpc>
                <a:spcPct val="110000"/>
              </a:lnSpc>
            </a:pPr>
            <a:r>
              <a:rPr lang="en-US" dirty="0"/>
              <a:t>Stop and Continue</a:t>
            </a:r>
          </a:p>
          <a:p>
            <a:pPr>
              <a:lnSpc>
                <a:spcPct val="110000"/>
              </a:lnSpc>
            </a:pPr>
            <a:r>
              <a:rPr lang="en-US" dirty="0"/>
              <a:t>Responses: Watch out for rabbit holes</a:t>
            </a:r>
          </a:p>
        </p:txBody>
      </p:sp>
    </p:spTree>
    <p:extLst>
      <p:ext uri="{BB962C8B-B14F-4D97-AF65-F5344CB8AC3E}">
        <p14:creationId xmlns:p14="http://schemas.microsoft.com/office/powerpoint/2010/main" val="80801003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132C5-6E9E-D54C-A0C7-D90E6C3A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9B9B5-4B0C-4F4F-B4C2-A95D56983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7244"/>
            <a:ext cx="10515600" cy="468351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000" dirty="0"/>
              <a:t>Review the code, especially the test automation</a:t>
            </a:r>
          </a:p>
          <a:p>
            <a:pPr>
              <a:lnSpc>
                <a:spcPct val="120000"/>
              </a:lnSpc>
            </a:pPr>
            <a:r>
              <a:rPr lang="en-US" sz="8000" dirty="0"/>
              <a:t>Keep, Commit often to keep change sets small</a:t>
            </a:r>
          </a:p>
          <a:p>
            <a:pPr>
              <a:lnSpc>
                <a:spcPct val="120000"/>
              </a:lnSpc>
            </a:pPr>
            <a:r>
              <a:rPr lang="en-US" sz="8000" dirty="0"/>
              <a:t>Be a bit more prescriptive about the tech stack</a:t>
            </a:r>
          </a:p>
          <a:p>
            <a:pPr>
              <a:lnSpc>
                <a:spcPct val="120000"/>
              </a:lnSpc>
            </a:pPr>
            <a:r>
              <a:rPr lang="en-US" sz="8000" dirty="0"/>
              <a:t>Be clear about the definition of done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Tests, documentation, diagrams, etc.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Don’t proceed if there are errors</a:t>
            </a:r>
          </a:p>
          <a:p>
            <a:pPr>
              <a:lnSpc>
                <a:spcPct val="120000"/>
              </a:lnSpc>
            </a:pPr>
            <a:r>
              <a:rPr lang="en-US" sz="8000" dirty="0"/>
              <a:t>Define the expected developer workflow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Work on a development branch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Test Automation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Quality Gates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Merge to main when the app is in a deployable state</a:t>
            </a:r>
          </a:p>
          <a:p>
            <a:pPr>
              <a:lnSpc>
                <a:spcPct val="120000"/>
              </a:lnSpc>
            </a:pPr>
            <a:r>
              <a:rPr lang="en-US" sz="8000" dirty="0"/>
              <a:t>Be clear about infrastructure constraints and standards</a:t>
            </a:r>
          </a:p>
          <a:p>
            <a:pPr>
              <a:lnSpc>
                <a:spcPct val="120000"/>
              </a:lnSpc>
            </a:pPr>
            <a:r>
              <a:rPr lang="en-US" sz="8000" dirty="0"/>
              <a:t>Verify that no secrets are committed to source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0303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47C60-C362-F869-352F-34B7B7AE2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 &amp; Open Q&amp;A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75C88-AD72-241C-2908-2AB529FB9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Topics:</a:t>
            </a:r>
          </a:p>
          <a:p>
            <a:pPr lvl="1"/>
            <a:r>
              <a:rPr lang="en-US" dirty="0"/>
              <a:t>Recap of key learnings</a:t>
            </a:r>
          </a:p>
          <a:p>
            <a:pPr lvl="1"/>
            <a:r>
              <a:rPr lang="en-US" dirty="0"/>
              <a:t>Open discussion</a:t>
            </a:r>
          </a:p>
          <a:p>
            <a:pPr lvl="1"/>
            <a:r>
              <a:rPr lang="en-US" dirty="0"/>
              <a:t>Next steps</a:t>
            </a:r>
          </a:p>
          <a:p>
            <a:pPr lvl="2"/>
            <a:r>
              <a:rPr lang="en-US" dirty="0">
                <a:highlight>
                  <a:srgbClr val="FFFF00"/>
                </a:highlight>
                <a:hlinkClick r:id="rId3"/>
              </a:rPr>
              <a:t>https://github.com/johnmillerATcodemag-com/Zeus.People</a:t>
            </a:r>
            <a:r>
              <a:rPr lang="en-US" dirty="0">
                <a:highlight>
                  <a:srgbClr val="FFFF00"/>
                </a:highlight>
              </a:rPr>
              <a:t> </a:t>
            </a:r>
          </a:p>
          <a:p>
            <a:pPr lvl="3"/>
            <a:r>
              <a:rPr lang="en-US" dirty="0"/>
              <a:t>Review the instruction files</a:t>
            </a:r>
          </a:p>
          <a:p>
            <a:pPr lvl="3"/>
            <a:r>
              <a:rPr lang="en-US" dirty="0"/>
              <a:t>Review the prompt files and captured responses</a:t>
            </a:r>
          </a:p>
          <a:p>
            <a:pPr lvl="3"/>
            <a:r>
              <a:rPr lang="en-US" dirty="0"/>
              <a:t>Review the generated documentation</a:t>
            </a:r>
          </a:p>
        </p:txBody>
      </p:sp>
    </p:spTree>
    <p:extLst>
      <p:ext uri="{BB962C8B-B14F-4D97-AF65-F5344CB8AC3E}">
        <p14:creationId xmlns:p14="http://schemas.microsoft.com/office/powerpoint/2010/main" val="136016270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8DA3B6B-C479-9A41-8389-B549E7E52995}" vid="{3078A8F3-DA7E-6643-A58D-4343ED46F344}"/>
    </a:ext>
  </a:extLst>
</a:theme>
</file>

<file path=ppt/theme/theme2.xml><?xml version="1.0" encoding="utf-8"?>
<a:theme xmlns:a="http://schemas.openxmlformats.org/drawingml/2006/main" name="State of .N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8DA3B6B-C479-9A41-8389-B549E7E52995}" vid="{4EAF64E1-24BA-9E42-88BB-14854F020014}"/>
    </a:ext>
  </a:extLst>
</a:theme>
</file>

<file path=ppt/theme/theme3.xml><?xml version="1.0" encoding="utf-8"?>
<a:theme xmlns:a="http://schemas.openxmlformats.org/drawingml/2006/main" name="CODE Pres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8DA3B6B-C479-9A41-8389-B549E7E52995}" vid="{FC8FB219-93BC-BC43-B176-A0E975EE8D5E}"/>
    </a:ext>
  </a:extLst>
</a:theme>
</file>

<file path=ppt/theme/theme4.xml><?xml version="1.0" encoding="utf-8"?>
<a:theme xmlns:a="http://schemas.openxmlformats.org/drawingml/2006/main" name="CODE Consult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8DA3B6B-C479-9A41-8389-B549E7E52995}" vid="{BEFF6010-C5E5-534C-8821-68011293307A}"/>
    </a:ext>
  </a:extLst>
</a:theme>
</file>

<file path=ppt/theme/theme5.xml><?xml version="1.0" encoding="utf-8"?>
<a:theme xmlns:a="http://schemas.openxmlformats.org/drawingml/2006/main" name="CODE Staff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8DA3B6B-C479-9A41-8389-B549E7E52995}" vid="{52682536-92EF-4848-801F-D8C78F7595C6}"/>
    </a:ext>
  </a:extLst>
</a:theme>
</file>

<file path=ppt/theme/theme6.xml><?xml version="1.0" encoding="utf-8"?>
<a:theme xmlns:a="http://schemas.openxmlformats.org/drawingml/2006/main" name="CODE Trai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8DA3B6B-C479-9A41-8389-B549E7E52995}" vid="{8F712262-5C22-8A40-AC4C-C5EF13591BC7}"/>
    </a:ext>
  </a:extLst>
</a:theme>
</file>

<file path=ppt/theme/theme7.xml><?xml version="1.0" encoding="utf-8"?>
<a:theme xmlns:a="http://schemas.openxmlformats.org/drawingml/2006/main" name="CODE Magazi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8DA3B6B-C479-9A41-8389-B549E7E52995}" vid="{C28ECD13-349F-BF45-8556-DA026362803F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CODE Presentation Template - 2023 (1)</Template>
  <TotalTime>480</TotalTime>
  <Words>1907</Words>
  <Application>Microsoft Office PowerPoint</Application>
  <PresentationFormat>Widescreen</PresentationFormat>
  <Paragraphs>254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Aptos</vt:lpstr>
      <vt:lpstr>Arial</vt:lpstr>
      <vt:lpstr>Calibri</vt:lpstr>
      <vt:lpstr>Cascadia Code</vt:lpstr>
      <vt:lpstr>Noto Sans</vt:lpstr>
      <vt:lpstr>Victor Mono</vt:lpstr>
      <vt:lpstr>Default Slides</vt:lpstr>
      <vt:lpstr>State of .NET</vt:lpstr>
      <vt:lpstr>CODE Presents</vt:lpstr>
      <vt:lpstr>CODE Consulting</vt:lpstr>
      <vt:lpstr>CODE Staffing</vt:lpstr>
      <vt:lpstr>CODE Training</vt:lpstr>
      <vt:lpstr>CODE Magazine</vt:lpstr>
      <vt:lpstr>AI-Assisted Software Development</vt:lpstr>
      <vt:lpstr>New Development Focus</vt:lpstr>
      <vt:lpstr>PowerPoint Presentation</vt:lpstr>
      <vt:lpstr>Project Requirements</vt:lpstr>
      <vt:lpstr>Demo #1 – Create Project Requirement Instruction</vt:lpstr>
      <vt:lpstr>Business Rules as Instructions</vt:lpstr>
      <vt:lpstr>What Are CoPilot Instructions?</vt:lpstr>
      <vt:lpstr>Demo #2 – Generate Instruction Files</vt:lpstr>
      <vt:lpstr>Creating Custom Chat Modes</vt:lpstr>
      <vt:lpstr>Demo #3 – Creating Custom Chat Modes</vt:lpstr>
      <vt:lpstr>Implementation Prompts &amp; Verification</vt:lpstr>
      <vt:lpstr>Demo #4 – Executing Prompts</vt:lpstr>
      <vt:lpstr>What About the UI?</vt:lpstr>
      <vt:lpstr>The “Nice to Have” Dilemma</vt:lpstr>
      <vt:lpstr>Tips and Tricks</vt:lpstr>
      <vt:lpstr>Tips and Tricks</vt:lpstr>
      <vt:lpstr>Lessons Learned</vt:lpstr>
      <vt:lpstr>Wrap-Up &amp; Open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Miller</dc:creator>
  <cp:lastModifiedBy>Erik Ruthruff</cp:lastModifiedBy>
  <cp:revision>4</cp:revision>
  <dcterms:created xsi:type="dcterms:W3CDTF">2025-09-08T20:13:50Z</dcterms:created>
  <dcterms:modified xsi:type="dcterms:W3CDTF">2025-09-09T18:49:24Z</dcterms:modified>
</cp:coreProperties>
</file>